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377" r:id="rId3"/>
    <p:sldId id="378" r:id="rId4"/>
    <p:sldId id="379" r:id="rId5"/>
    <p:sldId id="380" r:id="rId6"/>
    <p:sldId id="381" r:id="rId7"/>
    <p:sldId id="382" r:id="rId8"/>
    <p:sldId id="383" r:id="rId9"/>
    <p:sldId id="384" r:id="rId10"/>
    <p:sldId id="348" r:id="rId11"/>
    <p:sldId id="257" r:id="rId12"/>
    <p:sldId id="259" r:id="rId13"/>
    <p:sldId id="279" r:id="rId14"/>
    <p:sldId id="280" r:id="rId15"/>
    <p:sldId id="281" r:id="rId16"/>
    <p:sldId id="283" r:id="rId17"/>
    <p:sldId id="285" r:id="rId18"/>
    <p:sldId id="260" r:id="rId19"/>
    <p:sldId id="261" r:id="rId20"/>
    <p:sldId id="262" r:id="rId21"/>
    <p:sldId id="263" r:id="rId22"/>
    <p:sldId id="264" r:id="rId23"/>
    <p:sldId id="267" r:id="rId24"/>
    <p:sldId id="268" r:id="rId25"/>
    <p:sldId id="269" r:id="rId26"/>
    <p:sldId id="270" r:id="rId27"/>
    <p:sldId id="271" r:id="rId28"/>
    <p:sldId id="272" r:id="rId29"/>
    <p:sldId id="352" r:id="rId30"/>
    <p:sldId id="291" r:id="rId31"/>
    <p:sldId id="292" r:id="rId32"/>
    <p:sldId id="294" r:id="rId33"/>
    <p:sldId id="295" r:id="rId34"/>
    <p:sldId id="353" r:id="rId35"/>
    <p:sldId id="296" r:id="rId36"/>
    <p:sldId id="338" r:id="rId37"/>
    <p:sldId id="299" r:id="rId38"/>
    <p:sldId id="349" r:id="rId39"/>
    <p:sldId id="304" r:id="rId40"/>
    <p:sldId id="306" r:id="rId41"/>
    <p:sldId id="351" r:id="rId42"/>
    <p:sldId id="307" r:id="rId43"/>
    <p:sldId id="310" r:id="rId44"/>
    <p:sldId id="312" r:id="rId45"/>
    <p:sldId id="339" r:id="rId46"/>
    <p:sldId id="392" r:id="rId47"/>
    <p:sldId id="393" r:id="rId48"/>
    <p:sldId id="342" r:id="rId49"/>
    <p:sldId id="334" r:id="rId50"/>
    <p:sldId id="335" r:id="rId51"/>
    <p:sldId id="336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94" r:id="rId61"/>
    <p:sldId id="364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  <p:sldId id="374" r:id="rId72"/>
    <p:sldId id="375" r:id="rId73"/>
    <p:sldId id="388" r:id="rId74"/>
    <p:sldId id="404" r:id="rId75"/>
    <p:sldId id="395" r:id="rId76"/>
    <p:sldId id="396" r:id="rId77"/>
    <p:sldId id="397" r:id="rId78"/>
    <p:sldId id="398" r:id="rId79"/>
    <p:sldId id="399" r:id="rId80"/>
    <p:sldId id="400" r:id="rId81"/>
    <p:sldId id="401" r:id="rId82"/>
    <p:sldId id="402" r:id="rId83"/>
    <p:sldId id="403" r:id="rId84"/>
    <p:sldId id="391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350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F7122-BCA6-4FBD-BB61-01D0E9BB3128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C66C8-41EA-4A5F-9A0D-EDBA5713BAD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9BCBC-6278-4811-A5AF-C1FF4664D0B6}" type="datetimeFigureOut">
              <a:rPr lang="en-US" smtClean="0"/>
              <a:t>09-Nov-17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7D2A4-2C42-4F13-BE2D-07EB64181ED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0.emf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59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emf"/><Relationship Id="rId4" Type="http://schemas.openxmlformats.org/officeDocument/2006/relationships/image" Target="../media/image77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jpeg"/><Relationship Id="rId4" Type="http://schemas.openxmlformats.org/officeDocument/2006/relationships/image" Target="../media/image12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81000" y="1219200"/>
            <a:ext cx="8458200" cy="1987309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/>
              <a:t>Sustainable </a:t>
            </a:r>
            <a:r>
              <a:rPr lang="en-US" sz="3600" b="1" dirty="0"/>
              <a:t>Land and Soil Management in Cereal-Based Farming Systems of Northern </a:t>
            </a:r>
            <a:r>
              <a:rPr lang="en-US" sz="3600" b="1" dirty="0" smtClean="0"/>
              <a:t>Ghana</a:t>
            </a:r>
            <a:endParaRPr lang="en-US" sz="3600" b="1" dirty="0"/>
          </a:p>
          <a:p>
            <a:pPr algn="ctr"/>
            <a:endParaRPr lang="en-US" sz="3600" b="1" dirty="0" smtClean="0"/>
          </a:p>
          <a:p>
            <a:pPr algn="ctr"/>
            <a:r>
              <a:rPr lang="en-US" sz="3600" b="1" dirty="0" smtClean="0"/>
              <a:t>Training Workshop</a:t>
            </a:r>
          </a:p>
          <a:p>
            <a:pPr algn="ctr"/>
            <a:r>
              <a:rPr lang="en-US" sz="3600" b="1" dirty="0" smtClean="0"/>
              <a:t>07 November 2017</a:t>
            </a:r>
          </a:p>
          <a:p>
            <a:pPr algn="ctr"/>
            <a:r>
              <a:rPr lang="en-US" sz="3600" b="1" dirty="0" err="1" smtClean="0"/>
              <a:t>Navrongo</a:t>
            </a:r>
            <a:r>
              <a:rPr lang="en-US" sz="3600" b="1" dirty="0" smtClean="0"/>
              <a:t>, Ghana</a:t>
            </a:r>
          </a:p>
          <a:p>
            <a:pPr algn="ctr"/>
            <a:endParaRPr lang="en-US" sz="3600" b="1" dirty="0"/>
          </a:p>
          <a:p>
            <a:pPr algn="ctr"/>
            <a:endParaRPr lang="en-US" sz="3600" b="1" dirty="0"/>
          </a:p>
        </p:txBody>
      </p:sp>
      <p:pic>
        <p:nvPicPr>
          <p:cNvPr id="3" name="Picture 9" descr="C:\Documents and Settings\wilson kallai\My Documents\knust 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3458042"/>
            <a:ext cx="2057400" cy="211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5826245"/>
            <a:ext cx="8534400" cy="679691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Fred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Kizito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Wilson A. Agyare &amp;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Boasiako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O.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Antwi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Description: LOGO OUTLOOK INGLE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215765"/>
            <a:ext cx="2315210" cy="1011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797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533400" y="990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800" b="1"/>
              <a:t>Soil Erosion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 bwMode="auto">
          <a:xfrm>
            <a:off x="228600" y="2286000"/>
            <a:ext cx="86868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Accelerated erosion (erosion): </a:t>
            </a:r>
            <a:r>
              <a:rPr lang="en-GB" sz="2800" dirty="0" smtClean="0">
                <a:solidFill>
                  <a:srgbClr val="FF0000"/>
                </a:solidFill>
              </a:rPr>
              <a:t>is the erosion resulting from human intervention leading to the </a:t>
            </a:r>
            <a:r>
              <a:rPr lang="en-US" sz="2800" dirty="0" smtClean="0">
                <a:solidFill>
                  <a:srgbClr val="FF0000"/>
                </a:solidFill>
              </a:rPr>
              <a:t>Earth’s weathered materials being detached, transported and deposited at another place by 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rain,</a:t>
            </a:r>
            <a:r>
              <a:rPr lang="en-GB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</a:t>
            </a:r>
            <a:r>
              <a:rPr lang="en-GB" sz="2800" b="1" dirty="0" smtClean="0">
                <a:solidFill>
                  <a:srgbClr val="FF0000"/>
                </a:solidFill>
              </a:rPr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>or 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tx2"/>
                </a:solidFill>
              </a:rPr>
              <a:t>Erosion </a:t>
            </a:r>
            <a:r>
              <a:rPr lang="en-US" sz="2800" dirty="0" smtClean="0"/>
              <a:t>- Wearing away and transportation of soil by wind, water, or ice as a result of human activities.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bldLvl="5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14400" y="975519"/>
            <a:ext cx="8229600" cy="838200"/>
          </a:xfrm>
        </p:spPr>
        <p:txBody>
          <a:bodyPr/>
          <a:lstStyle/>
          <a:p>
            <a:r>
              <a:rPr lang="en-US" b="1" dirty="0" smtClean="0"/>
              <a:t>Stages of Water Erosion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56260" y="2332037"/>
            <a:ext cx="7131050" cy="4754563"/>
          </a:xfr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8600" y="1394619"/>
            <a:ext cx="3657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14350" indent="-514350">
              <a:buFont typeface="+mj-lt"/>
              <a:buAutoNum type="alphaLcPeriod"/>
              <a:defRPr/>
            </a:pPr>
            <a:r>
              <a:rPr lang="en-US" sz="2400" dirty="0" smtClean="0"/>
              <a:t>Rain drop </a:t>
            </a:r>
          </a:p>
          <a:p>
            <a:pPr marL="514350" indent="-514350">
              <a:buFont typeface="+mj-lt"/>
              <a:buAutoNum type="alphaLcPeriod"/>
              <a:defRPr/>
            </a:pPr>
            <a:r>
              <a:rPr lang="en-US" sz="2400" dirty="0" smtClean="0"/>
              <a:t>Rain </a:t>
            </a:r>
            <a:r>
              <a:rPr lang="en-US" sz="2400" dirty="0"/>
              <a:t>drop </a:t>
            </a:r>
            <a:r>
              <a:rPr lang="en-US" sz="2400" dirty="0" smtClean="0"/>
              <a:t>detachment</a:t>
            </a:r>
            <a:endParaRPr lang="en-US" sz="2400" dirty="0"/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dirty="0" smtClean="0"/>
              <a:t>Stages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36881" y="1713071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Sheet Erosion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" y="3124200"/>
            <a:ext cx="4433888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403408" y="2886869"/>
            <a:ext cx="4278313" cy="2852738"/>
          </a:xfr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82601" y="1236425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Erosion Types 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95300" y="861218"/>
            <a:ext cx="8229600" cy="715963"/>
          </a:xfrm>
        </p:spPr>
        <p:txBody>
          <a:bodyPr/>
          <a:lstStyle/>
          <a:p>
            <a:r>
              <a:rPr lang="en-GB" sz="4000" b="1" dirty="0" smtClean="0"/>
              <a:t>Erosion Types </a:t>
            </a:r>
            <a:endParaRPr lang="en-US" sz="4000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791200"/>
          </a:xfrm>
        </p:spPr>
        <p:txBody>
          <a:bodyPr/>
          <a:lstStyle/>
          <a:p>
            <a:pPr>
              <a:buFontTx/>
              <a:buNone/>
            </a:pPr>
            <a:r>
              <a:rPr lang="en-GB" b="1" dirty="0" smtClean="0"/>
              <a:t>Rill Erosion</a:t>
            </a:r>
            <a:endParaRPr lang="en-US" b="1" dirty="0" smtClean="0"/>
          </a:p>
          <a:p>
            <a:pPr lvl="1"/>
            <a:r>
              <a:rPr lang="en-GB" dirty="0" smtClean="0"/>
              <a:t>When the contributing area becomes large enough, the thin layer of overland flow starts to cut small channels (1-15 cm deep), referred to as rills, into the soil surface</a:t>
            </a:r>
            <a:endParaRPr lang="en-US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Rills are formed when the velocity of the flow on the soil is large enough to create shear stresses sufficient to detach and entrain soil particles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Rills transport the sediment dislodged by sheet erosion and carry it off the eroding surface</a:t>
            </a:r>
            <a:endParaRPr lang="en-US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Rills also pick up and transport additional sediment from the walls and bottoms of the rills themselves. 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57212" y="1295400"/>
            <a:ext cx="8229600" cy="1143000"/>
          </a:xfrm>
        </p:spPr>
        <p:txBody>
          <a:bodyPr/>
          <a:lstStyle/>
          <a:p>
            <a:r>
              <a:rPr lang="en-US" b="1" dirty="0" smtClean="0"/>
              <a:t>Erosion Type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2667000"/>
            <a:ext cx="4586288" cy="3057525"/>
          </a:xfrm>
          <a:noFill/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2012" y="2667000"/>
            <a:ext cx="401478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511811" y="128031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Gully Erosion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048000"/>
            <a:ext cx="4786313" cy="3190875"/>
          </a:xfrm>
          <a:noFill/>
        </p:spPr>
      </p:pic>
      <p:pic>
        <p:nvPicPr>
          <p:cNvPr id="30724" name="Picture 2" descr="C:\Users\Dr Agyare\Documents\GLOWA\Small resevoir Luls\2006_06_15\Af Plain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154362"/>
            <a:ext cx="3970338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77888" y="814071"/>
            <a:ext cx="6437312" cy="177672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Types of </a:t>
            </a:r>
            <a:r>
              <a:rPr lang="en-US" b="1" dirty="0" smtClean="0"/>
              <a:t>water</a:t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 smtClean="0"/>
              <a:t>erosion</a:t>
            </a: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 l="33615" t="874" r="34270" b="47125"/>
          <a:stretch>
            <a:fillRect/>
          </a:stretch>
        </p:blipFill>
        <p:spPr bwMode="auto">
          <a:xfrm>
            <a:off x="268288" y="1050608"/>
            <a:ext cx="21193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/>
          <a:srcRect l="27991" t="1459" r="28647" b="57791"/>
          <a:stretch>
            <a:fillRect/>
          </a:stretch>
        </p:blipFill>
        <p:spPr bwMode="auto">
          <a:xfrm>
            <a:off x="5810545" y="785813"/>
            <a:ext cx="3181055" cy="224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3"/>
          <a:srcRect l="27991" t="49709" r="28647" b="9792"/>
          <a:stretch>
            <a:fillRect/>
          </a:stretch>
        </p:blipFill>
        <p:spPr bwMode="auto">
          <a:xfrm>
            <a:off x="5710238" y="3897313"/>
            <a:ext cx="3103562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2"/>
          <a:srcRect l="33615" t="61295" r="34270" b="10461"/>
          <a:stretch>
            <a:fillRect/>
          </a:stretch>
        </p:blipFill>
        <p:spPr bwMode="auto">
          <a:xfrm>
            <a:off x="358776" y="4042241"/>
            <a:ext cx="3455987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358776" y="3503781"/>
            <a:ext cx="24965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itchFamily="18" charset="0"/>
              </a:rPr>
              <a:t>Splash erosion</a:t>
            </a:r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5679758" y="3051172"/>
            <a:ext cx="2909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2800" b="1" i="1" dirty="0">
                <a:latin typeface="Times New Roman" pitchFamily="18" charset="0"/>
              </a:rPr>
              <a:t>Rill erosion</a:t>
            </a:r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32777" name="Text Box 10"/>
          <p:cNvSpPr txBox="1">
            <a:spLocks noChangeArrowheads="1"/>
          </p:cNvSpPr>
          <p:nvPr/>
        </p:nvSpPr>
        <p:spPr bwMode="auto">
          <a:xfrm>
            <a:off x="6019800" y="6159182"/>
            <a:ext cx="34221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itchFamily="18" charset="0"/>
              </a:rPr>
              <a:t>Gully erosion</a:t>
            </a:r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32778" name="Text Box 11"/>
          <p:cNvSpPr txBox="1">
            <a:spLocks noChangeArrowheads="1"/>
          </p:cNvSpPr>
          <p:nvPr/>
        </p:nvSpPr>
        <p:spPr bwMode="auto">
          <a:xfrm>
            <a:off x="577850" y="6276499"/>
            <a:ext cx="3017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 dirty="0">
                <a:latin typeface="Times New Roman" pitchFamily="18" charset="0"/>
              </a:rPr>
              <a:t>Sheet erosion</a:t>
            </a:r>
            <a:endParaRPr 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447800"/>
            <a:ext cx="8991600" cy="792162"/>
          </a:xfrm>
        </p:spPr>
        <p:txBody>
          <a:bodyPr/>
          <a:lstStyle/>
          <a:p>
            <a:pPr>
              <a:defRPr/>
            </a:pPr>
            <a:r>
              <a:rPr lang="en-GB" sz="3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Signs or evidence of water erosion</a:t>
            </a:r>
            <a:r>
              <a:rPr lang="en-GB" sz="3600" b="1" dirty="0" smtClean="0">
                <a:solidFill>
                  <a:schemeClr val="tx1"/>
                </a:solidFill>
              </a:rPr>
              <a:t> (1/2)</a:t>
            </a:r>
            <a:endParaRPr lang="en-US" sz="3600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5715000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b="1" dirty="0" smtClean="0"/>
              <a:t>Rills</a:t>
            </a:r>
            <a:r>
              <a:rPr lang="en-GB" sz="2800" dirty="0" smtClean="0"/>
              <a:t>: Small fissures </a:t>
            </a:r>
            <a:endParaRPr lang="en-US" sz="2800" dirty="0" smtClean="0"/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b="1" dirty="0" smtClean="0">
                <a:solidFill>
                  <a:srgbClr val="FF0000"/>
                </a:solidFill>
              </a:rPr>
              <a:t>Gullies</a:t>
            </a:r>
            <a:r>
              <a:rPr lang="en-GB" sz="2800" dirty="0" smtClean="0">
                <a:solidFill>
                  <a:srgbClr val="FF0000"/>
                </a:solidFill>
              </a:rPr>
              <a:t>: deep fissures caused by the transportation or movement of large quantities of water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b="1" dirty="0" smtClean="0">
                <a:solidFill>
                  <a:srgbClr val="FF0000"/>
                </a:solidFill>
              </a:rPr>
              <a:t>Exposed root system</a:t>
            </a:r>
            <a:r>
              <a:rPr lang="en-GB" sz="2800" dirty="0" smtClean="0">
                <a:solidFill>
                  <a:srgbClr val="FF0000"/>
                </a:solidFill>
              </a:rPr>
              <a:t>: Washing away of soil from the top layer thereby leaving the roots exposed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b="1" dirty="0" smtClean="0"/>
              <a:t>Pedestal</a:t>
            </a:r>
            <a:r>
              <a:rPr lang="en-GB" sz="2800" dirty="0" smtClean="0"/>
              <a:t>: The presence of stones, grass clumps and roots on little mounds after washing away of the soil around it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458200" cy="792163"/>
          </a:xfrm>
        </p:spPr>
        <p:txBody>
          <a:bodyPr/>
          <a:lstStyle/>
          <a:p>
            <a:pPr>
              <a:defRPr/>
            </a:pPr>
            <a:r>
              <a:rPr lang="en-GB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Signs or evidence of erosion (2/2)</a:t>
            </a:r>
            <a:endParaRPr lang="en-US" sz="4000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81000" y="2438400"/>
            <a:ext cx="8610600" cy="5562600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FontTx/>
              <a:buAutoNum type="arabicPeriod" startAt="6"/>
            </a:pPr>
            <a:r>
              <a:rPr lang="en-GB" sz="2800" b="1" dirty="0" smtClean="0"/>
              <a:t>Stones on the soil surface</a:t>
            </a:r>
            <a:r>
              <a:rPr lang="en-GB" sz="2800" dirty="0" smtClean="0"/>
              <a:t>: Soil washed away leaving behind stones because the force of the water is not strong enough to carry them along</a:t>
            </a:r>
            <a:endParaRPr lang="en-US" sz="2800" dirty="0" smtClean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Tx/>
              <a:buAutoNum type="arabicPeriod" startAt="6"/>
            </a:pPr>
            <a:r>
              <a:rPr lang="en-GB" sz="2800" dirty="0" smtClean="0">
                <a:solidFill>
                  <a:srgbClr val="FF0000"/>
                </a:solidFill>
              </a:rPr>
              <a:t>Fine layer of soil as evidence of deposition by water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Tx/>
              <a:buAutoNum type="arabicPeriod" startAt="6"/>
            </a:pPr>
            <a:r>
              <a:rPr lang="en-GB" sz="2800" dirty="0" smtClean="0"/>
              <a:t>Muddy stream water </a:t>
            </a:r>
            <a:endParaRPr lang="en-US" sz="2800" dirty="0" smtClean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Tx/>
              <a:buAutoNum type="arabicPeriod" startAt="6"/>
            </a:pPr>
            <a:r>
              <a:rPr lang="en-GB" sz="2800" b="1" dirty="0" smtClean="0">
                <a:solidFill>
                  <a:srgbClr val="FF0000"/>
                </a:solidFill>
              </a:rPr>
              <a:t>Landslides</a:t>
            </a:r>
            <a:r>
              <a:rPr lang="en-GB" sz="2800" dirty="0" smtClean="0">
                <a:solidFill>
                  <a:srgbClr val="FF0000"/>
                </a:solidFill>
              </a:rPr>
              <a:t>: when large amount of soil slides down slopes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114425"/>
            <a:ext cx="675798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4800600" y="4953000"/>
            <a:ext cx="2514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/>
              <a:t>Exposed root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94554" y="1524000"/>
            <a:ext cx="7772400" cy="8382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en-US" dirty="0" smtClean="0"/>
              <a:t>Tentative Agenda </a:t>
            </a:r>
            <a:r>
              <a:rPr lang="en-US" dirty="0"/>
              <a:t>for the </a:t>
            </a:r>
            <a:r>
              <a:rPr lang="en-US" dirty="0" smtClean="0"/>
              <a:t>Workshop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4554" y="2362200"/>
            <a:ext cx="874944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b="1" dirty="0" smtClean="0"/>
              <a:t>Registration of participants: 9:00-9:45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Opening address by the Extension Off. </a:t>
            </a:r>
            <a:r>
              <a:rPr lang="en-US" sz="2400" b="1" dirty="0" err="1" smtClean="0"/>
              <a:t>Bonia</a:t>
            </a:r>
            <a:r>
              <a:rPr lang="en-US" sz="2400" b="1" dirty="0" smtClean="0"/>
              <a:t> : 10:00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Opening Prayer- Volunteer: 10:15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Introductions: 10:15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Brief introduction on the Background of the Project: 10:30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Coffee Break: 11:00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Theory on Soil and Water Conservations Management: 11:30 AM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Field Practical Demonstration: 12:45 PM</a:t>
            </a:r>
          </a:p>
          <a:p>
            <a:pPr marL="285750" indent="-285750">
              <a:buFontTx/>
              <a:buChar char="-"/>
            </a:pPr>
            <a:r>
              <a:rPr lang="en-US" sz="2400" b="1" dirty="0" smtClean="0"/>
              <a:t>Return to </a:t>
            </a:r>
            <a:r>
              <a:rPr lang="en-US" sz="2400" b="1" dirty="0" err="1" smtClean="0"/>
              <a:t>MoFA</a:t>
            </a:r>
            <a:r>
              <a:rPr lang="en-US" sz="2400" b="1" dirty="0" smtClean="0"/>
              <a:t>: Lunch- 2:30 PM</a:t>
            </a:r>
          </a:p>
        </p:txBody>
      </p:sp>
    </p:spTree>
    <p:extLst>
      <p:ext uri="{BB962C8B-B14F-4D97-AF65-F5344CB8AC3E}">
        <p14:creationId xmlns:p14="http://schemas.microsoft.com/office/powerpoint/2010/main" val="15690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4" name="Picture 2" descr="C:\Users\Dr Agyare\Documents\GLOWA\Small reservoir sedimentation\Burkina_pics\100_3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572000" y="5943600"/>
            <a:ext cx="2514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4000" b="1"/>
            </a:lvl1pPr>
          </a:lstStyle>
          <a:p>
            <a:r>
              <a:rPr lang="en-US" dirty="0">
                <a:solidFill>
                  <a:schemeClr val="bg1"/>
                </a:solidFill>
              </a:rPr>
              <a:t>Land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1268" name="Picture 2" descr="C:\Users\Dr Agyare\Documents\GLOWA\Small reservoir sedimentation\Burkina_pics\Eros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5410200" y="5410200"/>
            <a:ext cx="2514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4000" b="1"/>
            </a:lvl1pPr>
          </a:lstStyle>
          <a:p>
            <a:r>
              <a:rPr lang="en-US" dirty="0"/>
              <a:t>Gully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4340" name="Picture 2" descr="C:\Users\Dr Agyare\Documents\GLOWA\Small resevoir Luls\2006_06_15\Af Plain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5410200" y="5410200"/>
            <a:ext cx="2514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4000" b="1"/>
            </a:lvl1pPr>
          </a:lstStyle>
          <a:p>
            <a:r>
              <a:rPr lang="en-US" dirty="0"/>
              <a:t>Gullies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5364" name="Picture 2" descr="C:\Users\Dr Agyare\Documents\GLOWA\Small resevoir Luls\2006_06_15\Af Plain0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00600" y="4953000"/>
            <a:ext cx="3429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/>
              <a:t>Root clumps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6388" name="Picture 2" descr="C:\Users\Dr Agyare\Documents\GLOWA\Small resevoir Luls\2006_06_15\Af Plain0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95800" y="5181600"/>
            <a:ext cx="4648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dirty="0"/>
              <a:t>Washed embankment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7412" name="Picture 2" descr="C:\Users\Dr Agyare\Documents\GLOWA\Small resevoir Luls\2006_06_14\Af Plain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8142288" cy="610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410200" y="5410200"/>
            <a:ext cx="2514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/>
              <a:t>Bad 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04800" y="1219200"/>
            <a:ext cx="8534400" cy="639762"/>
          </a:xfrm>
        </p:spPr>
        <p:txBody>
          <a:bodyPr>
            <a:normAutofit fontScale="90000"/>
          </a:bodyPr>
          <a:lstStyle/>
          <a:p>
            <a:r>
              <a:rPr lang="en-GB" sz="3600" b="1" dirty="0" smtClean="0"/>
              <a:t>Problems caused by soil erosion (1/2)</a:t>
            </a:r>
            <a:endParaRPr lang="en-US" sz="3600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8229600" cy="5059363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dirty="0" smtClean="0"/>
              <a:t>Loss of valuable topsoil: – the topsoil is several times more valuable than subsoil for agriculture and is very critical in areas of shallow topsoil</a:t>
            </a:r>
            <a:endParaRPr lang="en-US" sz="2800" dirty="0" smtClean="0"/>
          </a:p>
          <a:p>
            <a:pPr marL="971550" lvl="1" indent="-514350">
              <a:spcBef>
                <a:spcPts val="1200"/>
              </a:spcBef>
              <a:buFontTx/>
              <a:buNone/>
            </a:pPr>
            <a:r>
              <a:rPr lang="en-GB" dirty="0" smtClean="0"/>
              <a:t>	Topsoil loss →loss of soil + nutrient+ water + water holding capacity</a:t>
            </a:r>
            <a:endParaRPr lang="en-US" dirty="0" smtClean="0"/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dirty="0" smtClean="0">
                <a:solidFill>
                  <a:srgbClr val="FF0000"/>
                </a:solidFill>
              </a:rPr>
              <a:t>Damage due to deposition </a:t>
            </a:r>
            <a:r>
              <a:rPr lang="en-GB" sz="2800" dirty="0" smtClean="0"/>
              <a:t>	</a:t>
            </a:r>
            <a:endParaRPr lang="en-US" sz="2800" dirty="0" smtClean="0"/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dirty="0" smtClean="0"/>
              <a:t>Damage to fields resulting from gully erosion leading to reduction in field size</a:t>
            </a:r>
            <a:endParaRPr lang="en-US" sz="2800" dirty="0" smtClean="0"/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r>
              <a:rPr lang="en-GB" sz="2800" dirty="0" smtClean="0">
                <a:solidFill>
                  <a:srgbClr val="FF0000"/>
                </a:solidFill>
              </a:rPr>
              <a:t>Pollution on off-site or</a:t>
            </a:r>
            <a:r>
              <a:rPr lang="en-GB" sz="2800" i="1" dirty="0" smtClean="0">
                <a:solidFill>
                  <a:srgbClr val="FF0000"/>
                </a:solidFill>
              </a:rPr>
              <a:t> Non-Point Pollution</a:t>
            </a:r>
            <a:r>
              <a:rPr lang="en-GB" sz="2800" dirty="0" smtClean="0">
                <a:solidFill>
                  <a:srgbClr val="FF0000"/>
                </a:solidFill>
              </a:rPr>
              <a:t>    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971550" lvl="1" indent="-514350">
              <a:spcBef>
                <a:spcPts val="1200"/>
              </a:spcBef>
              <a:buFontTx/>
              <a:buNone/>
            </a:pPr>
            <a:r>
              <a:rPr lang="en-GB" dirty="0" smtClean="0">
                <a:solidFill>
                  <a:srgbClr val="FF0000"/>
                </a:solidFill>
              </a:rPr>
              <a:t>	Pollution = sediment,  nutrients,  pesticides</a:t>
            </a:r>
            <a:endParaRPr lang="en-US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1200"/>
              </a:spcBef>
              <a:buFontTx/>
              <a:buAutoNum type="arabicPeriod"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13360" y="1143000"/>
            <a:ext cx="8686800" cy="762000"/>
          </a:xfrm>
        </p:spPr>
        <p:txBody>
          <a:bodyPr/>
          <a:lstStyle/>
          <a:p>
            <a:r>
              <a:rPr lang="en-GB" sz="3600" b="1" smtClean="0"/>
              <a:t>Problems caused by soil erosion (2/2)</a:t>
            </a:r>
            <a:endParaRPr lang="en-US" sz="360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534400" cy="5867400"/>
          </a:xfrm>
        </p:spPr>
        <p:txBody>
          <a:bodyPr/>
          <a:lstStyle/>
          <a:p>
            <a:pPr marL="514350" indent="-514350">
              <a:spcBef>
                <a:spcPts val="600"/>
              </a:spcBef>
              <a:buFontTx/>
              <a:buAutoNum type="arabicPeriod" startAt="5"/>
            </a:pPr>
            <a:r>
              <a:rPr lang="en-GB" sz="2800" dirty="0" smtClean="0"/>
              <a:t>Decline in crop productivity or yield whiles at the same time requiring increase in farm management activities/cost (</a:t>
            </a:r>
            <a:r>
              <a:rPr lang="en-GB" sz="2400" dirty="0" smtClean="0"/>
              <a:t>e.g. covering exposed crop roots, filling of rills, removing deposited soil, replanting</a:t>
            </a:r>
            <a:r>
              <a:rPr lang="en-GB" sz="2800" dirty="0" smtClean="0"/>
              <a:t>)</a:t>
            </a:r>
            <a:endParaRPr lang="en-US" sz="2800" dirty="0" smtClean="0"/>
          </a:p>
          <a:p>
            <a:pPr marL="514350" indent="-514350">
              <a:spcBef>
                <a:spcPts val="600"/>
              </a:spcBef>
              <a:buFontTx/>
              <a:buAutoNum type="arabicPeriod" startAt="5"/>
            </a:pPr>
            <a:r>
              <a:rPr lang="en-GB" sz="2800" dirty="0" smtClean="0">
                <a:solidFill>
                  <a:srgbClr val="FF0000"/>
                </a:solidFill>
              </a:rPr>
              <a:t>Increase irrigation cost due to siltation in ditches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600"/>
              </a:spcBef>
              <a:buFontTx/>
              <a:buAutoNum type="arabicPeriod" startAt="5"/>
            </a:pPr>
            <a:r>
              <a:rPr lang="en-GB" sz="2800" dirty="0" smtClean="0"/>
              <a:t>Limitation of soil water retention capacity due to reduction in infiltration hence the soil inability to retain water</a:t>
            </a:r>
            <a:endParaRPr lang="en-US" sz="2800" dirty="0" smtClean="0"/>
          </a:p>
          <a:p>
            <a:pPr marL="514350" indent="-514350">
              <a:spcBef>
                <a:spcPts val="600"/>
              </a:spcBef>
              <a:buFontTx/>
              <a:buAutoNum type="arabicPeriod" startAt="5"/>
            </a:pPr>
            <a:r>
              <a:rPr lang="en-GB" sz="2800" dirty="0" smtClean="0">
                <a:solidFill>
                  <a:srgbClr val="FF0000"/>
                </a:solidFill>
              </a:rPr>
              <a:t>Problems of drying or water logging leading to shorter growing season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ts val="600"/>
              </a:spcBef>
              <a:buFontTx/>
              <a:buAutoNum type="arabicPeriod" startAt="5"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Erosion Control</a:t>
            </a:r>
            <a:endParaRPr lang="en-US" sz="5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417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Cropping methods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39887"/>
            <a:ext cx="8229600" cy="5218113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/>
              <a:t>Cropping measures</a:t>
            </a:r>
            <a:r>
              <a:rPr lang="en-US" dirty="0" smtClean="0"/>
              <a:t> uses the role of vegetation in helping to minimize erosion</a:t>
            </a:r>
            <a:r>
              <a:rPr lang="en-US" dirty="0" smtClean="0"/>
              <a:t>. They </a:t>
            </a:r>
            <a:r>
              <a:rPr lang="en-US" dirty="0" smtClean="0"/>
              <a:t>include: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Shifting cultivation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Agroforestry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Crop rotation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Cover Crops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Mulching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Multiple cropping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Strip cropping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Revegetation and afforestation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dirty="0" smtClean="0"/>
              <a:t>Management of grazing land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59525" y="944879"/>
            <a:ext cx="7772400" cy="838200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/>
              <a:t>Project background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718166" y="2969170"/>
            <a:ext cx="4725435" cy="23532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513" y="4499537"/>
            <a:ext cx="4443413" cy="2219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0579" y="1648015"/>
            <a:ext cx="5679281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6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rg_hi" descr="https://encrypted-tbn2.google.com/images?q=tbn:ANd9GcTXdobESnlR_NqetK7-k_mnXfLlGRh1mTfQmnkKNYVODt3NiM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14375"/>
            <a:ext cx="3000375" cy="21383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267" name="rg_hi" descr="https://encrypted-tbn0.google.com/images?q=tbn:ANd9GcS5qboXxtmxZQ_LMp5qlFEi23WKOeOLAP5Ra07czKPPxb7jln6N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357563"/>
            <a:ext cx="2801938" cy="19192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268" name="rg_hi" descr="https://encrypted-tbn0.google.com/images?q=tbn:ANd9GcS0raRZ7fi-GXFGarFuud3pqT5No11zJN5verhlsnhoLO19u4f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714375"/>
            <a:ext cx="2357438" cy="2143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269" name="rg_hi" descr="https://encrypted-tbn3.google.com/images?q=tbn:ANd9GcR40w1JdRFLHLGGFF4OvCmHzWn2lN0LfuRxns1k7DgP4CiV2nX8G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714375"/>
            <a:ext cx="2786062" cy="2143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270" name="rg_hi" descr="https://encrypted-tbn0.google.com/images?q=tbn:ANd9GcTjTn6Z0IVHHtDJm3RfHB3UvK85frH85WyFra99qnjO79BD_op9T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3357563"/>
            <a:ext cx="3214687" cy="19288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1271" name="Title 7"/>
          <p:cNvSpPr>
            <a:spLocks noGrp="1"/>
          </p:cNvSpPr>
          <p:nvPr>
            <p:ph type="title"/>
          </p:nvPr>
        </p:nvSpPr>
        <p:spPr>
          <a:xfrm>
            <a:off x="357188" y="5286375"/>
            <a:ext cx="8229600" cy="3683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b="1" smtClean="0"/>
              <a:t>	      Cover cropping   		    Strip cropping</a:t>
            </a:r>
          </a:p>
        </p:txBody>
      </p:sp>
      <p:sp>
        <p:nvSpPr>
          <p:cNvPr id="10" name="Title 7"/>
          <p:cNvSpPr txBox="1">
            <a:spLocks/>
          </p:cNvSpPr>
          <p:nvPr/>
        </p:nvSpPr>
        <p:spPr bwMode="auto">
          <a:xfrm>
            <a:off x="-304800" y="2867024"/>
            <a:ext cx="8867775" cy="48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        </a:t>
            </a:r>
            <a:r>
              <a:rPr lang="en-US" sz="2000" b="1" dirty="0" smtClean="0">
                <a:latin typeface="+mj-lt"/>
                <a:ea typeface="+mj-ea"/>
                <a:cs typeface="+mj-cs"/>
              </a:rPr>
              <a:t>            </a:t>
            </a:r>
            <a:r>
              <a:rPr lang="en-US" sz="2000" b="1" dirty="0">
                <a:latin typeface="+mj-lt"/>
                <a:ea typeface="+mj-ea"/>
                <a:cs typeface="+mj-cs"/>
              </a:rPr>
              <a:t>Agroforestry		</a:t>
            </a:r>
            <a:r>
              <a:rPr lang="en-US" sz="2000" b="1" dirty="0" smtClean="0">
                <a:latin typeface="+mj-lt"/>
                <a:ea typeface="+mj-ea"/>
                <a:cs typeface="+mj-cs"/>
              </a:rPr>
              <a:t>	Mulching</a:t>
            </a:r>
            <a:r>
              <a:rPr lang="en-US" sz="2000" b="1" dirty="0">
                <a:latin typeface="+mj-lt"/>
                <a:ea typeface="+mj-ea"/>
                <a:cs typeface="+mj-cs"/>
              </a:rPr>
              <a:t>	       Multiple cropping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662781"/>
            <a:ext cx="8229600" cy="1020763"/>
          </a:xfrm>
        </p:spPr>
        <p:txBody>
          <a:bodyPr/>
          <a:lstStyle/>
          <a:p>
            <a:pPr eaLnBrk="1" hangingPunct="1"/>
            <a:r>
              <a:rPr lang="en-US" b="1" dirty="0" smtClean="0"/>
              <a:t>Strip cropping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625" y="1432719"/>
            <a:ext cx="8788400" cy="1127125"/>
          </a:xfrm>
        </p:spPr>
        <p:txBody>
          <a:bodyPr>
            <a:normAutofit fontScale="85000" lnSpcReduction="20000"/>
          </a:bodyPr>
          <a:lstStyle/>
          <a:p>
            <a:pPr marL="231775" indent="-231775">
              <a:spcBef>
                <a:spcPct val="0"/>
              </a:spcBef>
              <a:defRPr/>
            </a:pPr>
            <a:r>
              <a:rPr lang="en-US" dirty="0" smtClean="0"/>
              <a:t>Mixing crops in </a:t>
            </a:r>
            <a:r>
              <a:rPr lang="en-US" i="1" dirty="0" smtClean="0"/>
              <a:t>strip cropping</a:t>
            </a:r>
            <a:r>
              <a:rPr lang="en-US" dirty="0" smtClean="0"/>
              <a:t> (</a:t>
            </a:r>
            <a:r>
              <a:rPr lang="en-GB" dirty="0" smtClean="0"/>
              <a:t>cultivation </a:t>
            </a:r>
            <a:r>
              <a:rPr lang="en-GB" dirty="0"/>
              <a:t>of different types of crops in separate strips along the </a:t>
            </a:r>
            <a:r>
              <a:rPr lang="en-GB" dirty="0" smtClean="0"/>
              <a:t>contour) </a:t>
            </a:r>
            <a:r>
              <a:rPr lang="en-US" dirty="0" smtClean="0"/>
              <a:t>can provide nutrients and reduce erosion.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1488" y="2819400"/>
            <a:ext cx="5689600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/>
          <a:srcRect b="3311"/>
          <a:stretch>
            <a:fillRect/>
          </a:stretch>
        </p:blipFill>
        <p:spPr bwMode="auto">
          <a:xfrm>
            <a:off x="371475" y="466725"/>
            <a:ext cx="850900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4191000" y="5715000"/>
            <a:ext cx="2319338" cy="461963"/>
          </a:xfrm>
          <a:prstGeom prst="rect">
            <a:avLst/>
          </a:prstGeom>
          <a:noFill/>
          <a:ln w="25400">
            <a:noFill/>
            <a:miter lim="800000"/>
            <a:headEnd type="none" w="med" len="lg"/>
            <a:tailEnd type="none" w="med" len="lg"/>
          </a:ln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chemeClr val="bg1"/>
                </a:solidFill>
              </a:rPr>
              <a:t>Alley cropping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cs typeface="+mn-cs"/>
              </a:rPr>
              <a:t>Stone </a:t>
            </a:r>
            <a:r>
              <a:rPr lang="en-US" b="1" dirty="0" smtClean="0">
                <a:cs typeface="+mn-cs"/>
              </a:rPr>
              <a:t>lines</a:t>
            </a:r>
            <a:endParaRPr lang="en-US" b="1" dirty="0" smtClean="0"/>
          </a:p>
        </p:txBody>
      </p:sp>
      <p:pic>
        <p:nvPicPr>
          <p:cNvPr id="40963" name="Picture 2" descr="C:\Users\Dr Agyare\Documents\GLOWA\Small reservoir sedimentation\Burkina_pics\100_33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38684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" y="1066800"/>
            <a:ext cx="8229600" cy="417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 smtClean="0"/>
              <a:t/>
            </a:r>
            <a:br>
              <a:rPr lang="en-GB" b="1" u="sng" dirty="0" smtClean="0"/>
            </a:br>
            <a:r>
              <a:rPr lang="en-GB" b="1" dirty="0" smtClean="0"/>
              <a:t>Tillage Methods</a:t>
            </a:r>
            <a:r>
              <a:rPr lang="en-GB" u="sng" dirty="0" smtClean="0"/>
              <a:t/>
            </a:r>
            <a:br>
              <a:rPr lang="en-GB" u="sng" dirty="0" smtClean="0"/>
            </a:br>
            <a:endParaRPr lang="en-GB" u="sng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761038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sz="3000" b="1" dirty="0" smtClean="0"/>
              <a:t>Conservation Tillage</a:t>
            </a:r>
            <a:endParaRPr lang="en-GB" sz="3000" b="1" dirty="0" smtClean="0"/>
          </a:p>
          <a:p>
            <a:pPr eaLnBrk="1" hangingPunct="1"/>
            <a:r>
              <a:rPr lang="en-US" sz="3000" dirty="0" smtClean="0"/>
              <a:t>It is any tillage sequence having an objective to minimize the loss of soil and water by </a:t>
            </a:r>
            <a:r>
              <a:rPr lang="en-US" sz="3000" dirty="0" smtClean="0">
                <a:solidFill>
                  <a:srgbClr val="00B050"/>
                </a:solidFill>
              </a:rPr>
              <a:t>leaving at least 30% mulch or crop residue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>
                <a:solidFill>
                  <a:srgbClr val="00B050"/>
                </a:solidFill>
              </a:rPr>
              <a:t>cover</a:t>
            </a:r>
            <a:r>
              <a:rPr lang="en-US" sz="3000" dirty="0" smtClean="0"/>
              <a:t> on the surface </a:t>
            </a:r>
            <a:r>
              <a:rPr lang="en-US" sz="3000" dirty="0" smtClean="0">
                <a:solidFill>
                  <a:srgbClr val="00B050"/>
                </a:solidFill>
              </a:rPr>
              <a:t>or tilling part of the land</a:t>
            </a:r>
            <a:r>
              <a:rPr lang="en-US" sz="3000" dirty="0" smtClean="0">
                <a:solidFill>
                  <a:srgbClr val="92D050"/>
                </a:solidFill>
              </a:rPr>
              <a:t> </a:t>
            </a:r>
            <a:r>
              <a:rPr lang="en-US" sz="3000" dirty="0" smtClean="0"/>
              <a:t>throughout the year.</a:t>
            </a:r>
          </a:p>
          <a:p>
            <a:pPr eaLnBrk="1" hangingPunct="1"/>
            <a:r>
              <a:rPr lang="en-US" sz="3000" dirty="0" smtClean="0"/>
              <a:t>Conservation tillage </a:t>
            </a:r>
            <a:r>
              <a:rPr lang="en-US" sz="3000" dirty="0" smtClean="0">
                <a:solidFill>
                  <a:srgbClr val="FF0000"/>
                </a:solidFill>
              </a:rPr>
              <a:t>increases infiltration and water retention </a:t>
            </a:r>
            <a:r>
              <a:rPr lang="en-US" sz="3000" dirty="0" smtClean="0"/>
              <a:t>in the root zone through </a:t>
            </a:r>
            <a:r>
              <a:rPr lang="en-US" sz="3000" dirty="0" smtClean="0">
                <a:solidFill>
                  <a:srgbClr val="FF0000"/>
                </a:solidFill>
              </a:rPr>
              <a:t>reducing soil compaction and surface crusting</a:t>
            </a:r>
            <a:r>
              <a:rPr lang="en-US" sz="3000" dirty="0" smtClean="0"/>
              <a:t>.</a:t>
            </a:r>
            <a:endParaRPr lang="en-GB" sz="3000" dirty="0" smtClean="0"/>
          </a:p>
          <a:p>
            <a:pPr eaLnBrk="1" hangingPunct="1"/>
            <a:r>
              <a:rPr lang="en-US" sz="3000" dirty="0" smtClean="0"/>
              <a:t>The practice </a:t>
            </a:r>
            <a:r>
              <a:rPr lang="en-US" sz="3000" dirty="0" smtClean="0">
                <a:solidFill>
                  <a:srgbClr val="FF0000"/>
                </a:solidFill>
              </a:rPr>
              <a:t>preserves soil structure</a:t>
            </a:r>
            <a:r>
              <a:rPr lang="en-US" sz="3000" dirty="0" smtClean="0"/>
              <a:t>, </a:t>
            </a:r>
            <a:r>
              <a:rPr lang="en-US" sz="3000" dirty="0" smtClean="0">
                <a:solidFill>
                  <a:srgbClr val="FF0000"/>
                </a:solidFill>
              </a:rPr>
              <a:t>increases soil moisture availability </a:t>
            </a:r>
            <a:r>
              <a:rPr lang="en-US" sz="3000" dirty="0" smtClean="0"/>
              <a:t>and </a:t>
            </a:r>
            <a:r>
              <a:rPr lang="en-US" sz="3000" dirty="0" smtClean="0">
                <a:solidFill>
                  <a:srgbClr val="FF0000"/>
                </a:solidFill>
              </a:rPr>
              <a:t>reduces runoff </a:t>
            </a:r>
            <a:r>
              <a:rPr lang="en-US" sz="3000" dirty="0" smtClean="0"/>
              <a:t>and </a:t>
            </a:r>
            <a:r>
              <a:rPr lang="en-US" sz="3000" dirty="0" smtClean="0">
                <a:solidFill>
                  <a:srgbClr val="FF0000"/>
                </a:solidFill>
              </a:rPr>
              <a:t>erosion</a:t>
            </a:r>
            <a:r>
              <a:rPr lang="en-US" sz="3000" dirty="0" smtClean="0"/>
              <a:t>.</a:t>
            </a:r>
            <a:endParaRPr lang="en-GB" sz="3000" dirty="0" smtClean="0"/>
          </a:p>
          <a:p>
            <a:pPr eaLnBrk="1" hangingPunct="1">
              <a:buFontTx/>
              <a:buNone/>
            </a:pPr>
            <a:endParaRPr lang="en-GB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rg_hi" descr="https://encrypted-tbn2.gstatic.com/images?q=tbn:ANd9GcQJTAFBqpwvjmU6Za8BIP-0M_e1hrO11VtSX7_zlX4fLd96Xt9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24669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rg_hi" descr="https://encrypted-tbn2.gstatic.com/images?q=tbn:ANd9GcQ5E1VqScMZUqDBQDh5dFeqfhqqU3og3QiBjI-oDxMnk3YvZ8F4G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692150"/>
            <a:ext cx="24384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rg_hi" descr="https://encrypted-tbn0.gstatic.com/images?q=tbn:ANd9GcS_VFAd_0A2nBV87BggW2wZ3AshVtxw5nWDsEzEdVxL9Rp79K5p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692150"/>
            <a:ext cx="26003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rg_hi" descr="https://encrypted-tbn3.gstatic.com/images?q=tbn:ANd9GcRUc1-EA12bx6geO6PVJWmFnEAYhv7eXjohEOsjMQpkxdFQDg-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500438"/>
            <a:ext cx="261937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rg_hi" descr="https://encrypted-tbn2.gstatic.com/images?q=tbn:ANd9GcSlkclU-HB9dqc3LLJn7ZmdzwIGQwgM71l8V6j66bL3XYEu5v45E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75" y="3500438"/>
            <a:ext cx="256222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rg_hi" descr="https://encrypted-tbn2.gstatic.com/images?q=tbn:ANd9GcSbNInKZKFL9Px3xbHzujuLwoifrB4nOb0HvjGbHaCPC1CLj4LQa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3500438"/>
            <a:ext cx="261937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itle 7"/>
          <p:cNvSpPr>
            <a:spLocks noGrp="1"/>
          </p:cNvSpPr>
          <p:nvPr>
            <p:ph type="title"/>
          </p:nvPr>
        </p:nvSpPr>
        <p:spPr>
          <a:xfrm>
            <a:off x="250825" y="5715000"/>
            <a:ext cx="8353425" cy="522288"/>
          </a:xfrm>
        </p:spPr>
        <p:txBody>
          <a:bodyPr/>
          <a:lstStyle/>
          <a:p>
            <a:pPr algn="l"/>
            <a:r>
              <a:rPr lang="en-GB" sz="1600" b="1" smtClean="0"/>
              <a:t>            Tied Ridges		           Broadbed and furrow                         Green manuring</a:t>
            </a:r>
          </a:p>
        </p:txBody>
      </p:sp>
      <p:sp>
        <p:nvSpPr>
          <p:cNvPr id="9" name="Title 7"/>
          <p:cNvSpPr txBox="1">
            <a:spLocks/>
          </p:cNvSpPr>
          <p:nvPr/>
        </p:nvSpPr>
        <p:spPr bwMode="auto">
          <a:xfrm>
            <a:off x="250825" y="2924175"/>
            <a:ext cx="83534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GB" sz="1600" b="1" dirty="0">
                <a:latin typeface="+mj-lt"/>
                <a:ea typeface="+mj-ea"/>
                <a:cs typeface="+mj-cs"/>
              </a:rPr>
              <a:t>            No till		           Mulch Tillage		          Ridge-furrow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6106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Conservation tillage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891983"/>
            <a:ext cx="7961312" cy="668337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i="1" dirty="0" smtClean="0"/>
              <a:t>Maize growing out of a “mulch.”</a:t>
            </a:r>
            <a:endParaRPr lang="en-US" dirty="0" smtClean="0"/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/>
          <a:srcRect l="69353" t="49124" r="844" b="23875"/>
          <a:stretch>
            <a:fillRect/>
          </a:stretch>
        </p:blipFill>
        <p:spPr bwMode="auto">
          <a:xfrm>
            <a:off x="1676400" y="2590800"/>
            <a:ext cx="6078537" cy="412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" y="100615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Technical methods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" y="16764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marL="465138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800" dirty="0" smtClean="0"/>
              <a:t>The purpose of this method is to </a:t>
            </a:r>
            <a:r>
              <a:rPr lang="en-GB" sz="2800" dirty="0" smtClean="0">
                <a:solidFill>
                  <a:srgbClr val="FF0000"/>
                </a:solidFill>
              </a:rPr>
              <a:t>prevent water from causing damage </a:t>
            </a:r>
            <a:r>
              <a:rPr lang="en-GB" sz="2800" dirty="0" smtClean="0"/>
              <a:t>by </a:t>
            </a:r>
            <a:r>
              <a:rPr lang="en-GB" sz="2800" dirty="0" smtClean="0">
                <a:solidFill>
                  <a:srgbClr val="FF0000"/>
                </a:solidFill>
              </a:rPr>
              <a:t>limiting the flow velocity or containing the flow</a:t>
            </a:r>
          </a:p>
          <a:p>
            <a:pPr marL="465138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800" dirty="0" smtClean="0"/>
              <a:t>This is either done to </a:t>
            </a:r>
            <a:r>
              <a:rPr lang="en-GB" sz="2800" dirty="0" smtClean="0">
                <a:solidFill>
                  <a:srgbClr val="FF0000"/>
                </a:solidFill>
              </a:rPr>
              <a:t>conserve water </a:t>
            </a:r>
            <a:r>
              <a:rPr lang="en-GB" sz="2800" dirty="0" smtClean="0"/>
              <a:t>(i.e.</a:t>
            </a:r>
            <a:r>
              <a:rPr lang="en-GB" sz="2800" dirty="0"/>
              <a:t> for the crop</a:t>
            </a:r>
            <a:r>
              <a:rPr lang="en-GB" sz="2800" dirty="0" smtClean="0"/>
              <a:t>) or </a:t>
            </a:r>
            <a:r>
              <a:rPr lang="en-GB" sz="2800" dirty="0" smtClean="0">
                <a:solidFill>
                  <a:srgbClr val="FF0000"/>
                </a:solidFill>
              </a:rPr>
              <a:t>control runoff water</a:t>
            </a:r>
          </a:p>
          <a:p>
            <a:pPr marL="465138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800" dirty="0" smtClean="0"/>
              <a:t>Limitations:</a:t>
            </a:r>
          </a:p>
          <a:p>
            <a:pPr marL="865188" lvl="1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400" dirty="0" smtClean="0"/>
              <a:t>They usually require technical support from experts for the farmer to carry out</a:t>
            </a:r>
          </a:p>
          <a:p>
            <a:pPr marL="865188" lvl="1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400" dirty="0" smtClean="0"/>
              <a:t>Cost involved is usually higher</a:t>
            </a:r>
          </a:p>
          <a:p>
            <a:pPr marL="465138" indent="-465138">
              <a:spcBef>
                <a:spcPts val="1200"/>
              </a:spcBef>
              <a:spcAft>
                <a:spcPts val="1200"/>
              </a:spcAft>
              <a:defRPr/>
            </a:pPr>
            <a:r>
              <a:rPr lang="en-GB" sz="2800" dirty="0" smtClean="0"/>
              <a:t>Examples: earth and stone bunds, terracing and vegetated water ways</a:t>
            </a:r>
            <a:endParaRPr lang="en-US" sz="2800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93737" y="9906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 b="1" dirty="0"/>
              <a:t>Waterways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1143000"/>
            <a:ext cx="8686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en-US" sz="240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96862" y="1905000"/>
            <a:ext cx="8702675" cy="3733800"/>
            <a:chOff x="240" y="1296"/>
            <a:chExt cx="5482" cy="2352"/>
          </a:xfrm>
        </p:grpSpPr>
        <p:pic>
          <p:nvPicPr>
            <p:cNvPr id="23558" name="Picture 4" descr="C:\Documents and Settings\yyz\Desktop\f14-21.jpg"/>
            <p:cNvPicPr>
              <a:picLocks noChangeAspect="1" noChangeArrowheads="1"/>
            </p:cNvPicPr>
            <p:nvPr/>
          </p:nvPicPr>
          <p:blipFill>
            <a:blip r:embed="rId2"/>
            <a:srcRect l="1765" t="4161" r="51462" b="23175"/>
            <a:stretch>
              <a:fillRect/>
            </a:stretch>
          </p:blipFill>
          <p:spPr bwMode="auto">
            <a:xfrm>
              <a:off x="240" y="1296"/>
              <a:ext cx="2698" cy="2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9" name="Picture 5" descr="C:\Documents and Settings\yyz\Desktop\f14-21.jpg"/>
            <p:cNvPicPr>
              <a:picLocks noChangeAspect="1" noChangeArrowheads="1"/>
            </p:cNvPicPr>
            <p:nvPr/>
          </p:nvPicPr>
          <p:blipFill>
            <a:blip r:embed="rId2"/>
            <a:srcRect l="53833" t="4161" r="2040" b="23175"/>
            <a:stretch>
              <a:fillRect/>
            </a:stretch>
          </p:blipFill>
          <p:spPr bwMode="auto">
            <a:xfrm>
              <a:off x="3024" y="1296"/>
              <a:ext cx="2698" cy="2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838200" y="5688013"/>
            <a:ext cx="7620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/>
              <a:t>Waterway at the lower end of sloping land where water collects and flows off the 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bldLvl="5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/>
          <a:lstStyle/>
          <a:p>
            <a:r>
              <a:rPr lang="en-US" b="1" dirty="0" smtClean="0"/>
              <a:t>Stone bunds</a:t>
            </a:r>
          </a:p>
        </p:txBody>
      </p:sp>
      <p:pic>
        <p:nvPicPr>
          <p:cNvPr id="38915" name="Picture 5"/>
          <p:cNvPicPr>
            <a:picLocks noChangeAspect="1" noChangeArrowheads="1"/>
          </p:cNvPicPr>
          <p:nvPr/>
        </p:nvPicPr>
        <p:blipFill>
          <a:blip r:embed="rId2"/>
          <a:srcRect b="13272"/>
          <a:stretch>
            <a:fillRect/>
          </a:stretch>
        </p:blipFill>
        <p:spPr bwMode="auto">
          <a:xfrm>
            <a:off x="2133600" y="1227137"/>
            <a:ext cx="5486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4427537"/>
            <a:ext cx="44386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2590800" y="3894137"/>
            <a:ext cx="4725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Stone bunds along the contour</a:t>
            </a:r>
            <a:endParaRPr lang="en-US" sz="2400"/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914400" y="6180137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/>
              <a:t>Larger stones are placed downhill and smaller stones uphill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213048"/>
            <a:ext cx="7772400" cy="83820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en-US" b="1" dirty="0" smtClean="0"/>
              <a:t>Assessing </a:t>
            </a:r>
          </a:p>
          <a:p>
            <a:pPr algn="ctr"/>
            <a:r>
              <a:rPr lang="en-US" b="1" dirty="0" smtClean="0"/>
              <a:t>Knowledge </a:t>
            </a:r>
            <a:r>
              <a:rPr lang="en-US" b="1" dirty="0" smtClean="0"/>
              <a:t>Attitude Skills Aspirations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77262" y="2071437"/>
            <a:ext cx="647831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Assess participant’s knowledge, attitude, skills and aspirations on: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Soil and water conservation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Soil erosion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Contours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A-frame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Line level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In-situ field water harvesting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69" y="4111956"/>
            <a:ext cx="5686425" cy="2705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105" y="2346866"/>
            <a:ext cx="1407319" cy="1743075"/>
          </a:xfrm>
          <a:prstGeom prst="rect">
            <a:avLst/>
          </a:prstGeom>
        </p:spPr>
      </p:pic>
      <p:cxnSp>
        <p:nvCxnSpPr>
          <p:cNvPr id="9" name="Curved Connector 8"/>
          <p:cNvCxnSpPr/>
          <p:nvPr/>
        </p:nvCxnSpPr>
        <p:spPr>
          <a:xfrm rot="10800000" flipV="1">
            <a:off x="5895832" y="2847942"/>
            <a:ext cx="1289714" cy="1221810"/>
          </a:xfrm>
          <a:prstGeom prst="curvedConnector3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1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r Agyare\Documents\KNUST\WASCAL\GRP 2012\Field trip pictures\Dr. Agyare\Conserv2\group2\BILD11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71600"/>
            <a:ext cx="6286500" cy="4714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1267" name="Title 2"/>
          <p:cNvSpPr>
            <a:spLocks noGrp="1"/>
          </p:cNvSpPr>
          <p:nvPr>
            <p:ph type="title"/>
          </p:nvPr>
        </p:nvSpPr>
        <p:spPr>
          <a:xfrm>
            <a:off x="381000" y="6399848"/>
            <a:ext cx="8229600" cy="357187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Field showing stone bunds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/>
              <a:t>Stone bunds</a:t>
            </a:r>
          </a:p>
        </p:txBody>
      </p:sp>
      <p:pic>
        <p:nvPicPr>
          <p:cNvPr id="39939" name="Picture 3" descr="pic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7900" y="4038600"/>
            <a:ext cx="40005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pic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066800"/>
            <a:ext cx="364490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9"/>
          <p:cNvSpPr>
            <a:spLocks noChangeArrowheads="1"/>
          </p:cNvSpPr>
          <p:nvPr/>
        </p:nvSpPr>
        <p:spPr bwMode="auto">
          <a:xfrm>
            <a:off x="1295400" y="6042025"/>
            <a:ext cx="731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/>
              <a:t>Stone bunds for controlling Erosion in sorghum field at </a:t>
            </a:r>
            <a:r>
              <a:rPr lang="en-GB" sz="2400" b="1" dirty="0" err="1"/>
              <a:t>Yagha</a:t>
            </a:r>
            <a:r>
              <a:rPr lang="en-GB" sz="2400" b="1" dirty="0"/>
              <a:t>, Upper West Region of Ghana</a:t>
            </a:r>
            <a:endParaRPr lang="en-US" sz="2400" dirty="0"/>
          </a:p>
        </p:txBody>
      </p:sp>
      <p:sp>
        <p:nvSpPr>
          <p:cNvPr id="39942" name="Rectangle 10"/>
          <p:cNvSpPr>
            <a:spLocks noChangeArrowheads="1"/>
          </p:cNvSpPr>
          <p:nvPr/>
        </p:nvSpPr>
        <p:spPr bwMode="auto">
          <a:xfrm>
            <a:off x="2101850" y="3578225"/>
            <a:ext cx="4451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/>
              <a:t>Stony field with a stone bund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/>
          <a:srcRect t="15144"/>
          <a:stretch>
            <a:fillRect/>
          </a:stretch>
        </p:blipFill>
        <p:spPr bwMode="auto">
          <a:xfrm>
            <a:off x="533400" y="2438400"/>
            <a:ext cx="8305800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1"/>
          <p:cNvSpPr txBox="1">
            <a:spLocks noChangeArrowheads="1"/>
          </p:cNvSpPr>
          <p:nvPr/>
        </p:nvSpPr>
        <p:spPr bwMode="auto">
          <a:xfrm>
            <a:off x="3048000" y="1066800"/>
            <a:ext cx="3429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dirty="0"/>
              <a:t>Terracing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1447800"/>
            <a:ext cx="8686800" cy="4953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2"/>
                </a:solidFill>
              </a:rPr>
              <a:t>Terracing</a:t>
            </a:r>
            <a:r>
              <a:rPr lang="en-US" sz="2800" dirty="0" smtClean="0"/>
              <a:t> - Level areas constructed at right angles to the slope to retain water - good for very steep land.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  <a:defRPr/>
            </a:pPr>
            <a:endParaRPr lang="en-US" sz="2800" dirty="0" smtClean="0"/>
          </a:p>
        </p:txBody>
      </p:sp>
      <p:pic>
        <p:nvPicPr>
          <p:cNvPr id="45059" name="Picture 4" descr="C:\Documents and Settings\yyz\Desktop\f14-20.jpg"/>
          <p:cNvPicPr>
            <a:picLocks noChangeAspect="1" noChangeArrowheads="1"/>
          </p:cNvPicPr>
          <p:nvPr/>
        </p:nvPicPr>
        <p:blipFill>
          <a:blip r:embed="rId2"/>
          <a:srcRect l="2649" t="3732" r="51434" b="31059"/>
          <a:stretch>
            <a:fillRect/>
          </a:stretch>
        </p:blipFill>
        <p:spPr bwMode="auto">
          <a:xfrm>
            <a:off x="2590800" y="2438400"/>
            <a:ext cx="4800600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Rectangle 2"/>
          <p:cNvSpPr txBox="1">
            <a:spLocks noChangeArrowheads="1"/>
          </p:cNvSpPr>
          <p:nvPr/>
        </p:nvSpPr>
        <p:spPr bwMode="auto">
          <a:xfrm>
            <a:off x="304800" y="753070"/>
            <a:ext cx="8229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>
              <a:defRPr sz="5400" b="1"/>
            </a:lvl1pPr>
          </a:lstStyle>
          <a:p>
            <a:pPr algn="ctr"/>
            <a:r>
              <a:rPr lang="en-US" dirty="0"/>
              <a:t>Terracing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17513" y="3259138"/>
            <a:ext cx="8229600" cy="503237"/>
          </a:xfrm>
        </p:spPr>
        <p:txBody>
          <a:bodyPr>
            <a:noAutofit/>
          </a:bodyPr>
          <a:lstStyle/>
          <a:p>
            <a:pPr algn="l"/>
            <a:r>
              <a:rPr lang="en-GB" sz="2400" b="1" dirty="0" smtClean="0"/>
              <a:t>Contour farming  		</a:t>
            </a:r>
            <a:r>
              <a:rPr lang="en-GB" sz="2400" b="1" dirty="0" smtClean="0">
                <a:latin typeface="+mj-lt"/>
                <a:ea typeface="+mj-ea"/>
                <a:cs typeface="+mj-cs"/>
              </a:rPr>
              <a:t> Trash lines </a:t>
            </a:r>
            <a:r>
              <a:rPr lang="en-GB" sz="2400" b="1" dirty="0" smtClean="0"/>
              <a:t>		</a:t>
            </a:r>
            <a:r>
              <a:rPr lang="en-GB" sz="2400" b="1" dirty="0" smtClean="0">
                <a:latin typeface="+mj-lt"/>
                <a:ea typeface="+mj-ea"/>
                <a:cs typeface="+mj-cs"/>
              </a:rPr>
              <a:t> Grass strips</a:t>
            </a:r>
            <a:endParaRPr lang="en-GB" sz="2400" b="1" dirty="0" smtClean="0"/>
          </a:p>
        </p:txBody>
      </p:sp>
      <p:pic>
        <p:nvPicPr>
          <p:cNvPr id="24579" name="rg_hi" descr="https://encrypted-tbn0.gstatic.com/images?q=tbn:ANd9GcQXq196nXz2kd97LULZ4CDRTHlYl2HXaqrIfz4yisdLAb8ZpQ-II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3" y="1387475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rg_hi" descr="https://encrypted-tbn1.gstatic.com/images?q=tbn:ANd9GcRbeVKM57oOvQbzQpBwus6GAb69o0DRvgPY_MO1m50ojK4k9KIFr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5800" y="4495800"/>
            <a:ext cx="28082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/>
          <a:srcRect b="13272"/>
          <a:stretch>
            <a:fillRect/>
          </a:stretch>
        </p:blipFill>
        <p:spPr bwMode="auto">
          <a:xfrm>
            <a:off x="6249988" y="4595812"/>
            <a:ext cx="24479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rg_hi" descr="https://encrypted-tbn2.gstatic.com/images?q=tbn:ANd9GcSI680ntQItbqtfq8abaPZJTYnE7pS7051oWh_Z-lluNpes0owXp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6075" y="4267200"/>
            <a:ext cx="251936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6" descr="scan0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81338" y="1265237"/>
            <a:ext cx="288131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34088" y="1143000"/>
            <a:ext cx="28813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417513" y="6643688"/>
            <a:ext cx="82296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GB" sz="2400" b="1" dirty="0">
                <a:latin typeface="+mj-lt"/>
                <a:ea typeface="+mj-ea"/>
                <a:cs typeface="+mj-cs"/>
              </a:rPr>
              <a:t>      Terraces  		 </a:t>
            </a:r>
            <a:r>
              <a:rPr lang="en-GB" sz="2400" b="1" dirty="0"/>
              <a:t>Contour </a:t>
            </a:r>
            <a:r>
              <a:rPr lang="en-GB" sz="2400" b="1" dirty="0" smtClean="0"/>
              <a:t>bunds</a:t>
            </a:r>
            <a:r>
              <a:rPr lang="en-GB" sz="2400" b="1" dirty="0" smtClean="0">
                <a:latin typeface="+mj-lt"/>
                <a:ea typeface="+mj-ea"/>
                <a:cs typeface="+mj-cs"/>
              </a:rPr>
              <a:t>		</a:t>
            </a:r>
            <a:r>
              <a:rPr lang="en-GB" sz="2400" b="1" dirty="0"/>
              <a:t> </a:t>
            </a:r>
            <a:r>
              <a:rPr lang="en-GB" sz="2400" b="1" dirty="0" smtClean="0"/>
              <a:t>Stone bunds</a:t>
            </a:r>
            <a:r>
              <a:rPr lang="en-GB" sz="2400" b="1" dirty="0">
                <a:latin typeface="+mj-lt"/>
                <a:ea typeface="+mj-ea"/>
                <a:cs typeface="+mj-cs"/>
              </a:rPr>
              <a:t>		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490538" y="838200"/>
            <a:ext cx="822960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2800" b="1" dirty="0" smtClean="0">
                <a:latin typeface="+mj-lt"/>
                <a:ea typeface="+mj-ea"/>
                <a:cs typeface="+mj-cs"/>
              </a:rPr>
              <a:t>Erosion </a:t>
            </a:r>
            <a:r>
              <a:rPr lang="en-GB" sz="2800" b="1" dirty="0">
                <a:latin typeface="+mj-lt"/>
                <a:ea typeface="+mj-ea"/>
                <a:cs typeface="+mj-cs"/>
              </a:rPr>
              <a:t>C</a:t>
            </a:r>
            <a:r>
              <a:rPr lang="en-GB" sz="2800" b="1" dirty="0" smtClean="0">
                <a:latin typeface="+mj-lt"/>
                <a:ea typeface="+mj-ea"/>
                <a:cs typeface="+mj-cs"/>
              </a:rPr>
              <a:t>ontrol</a:t>
            </a:r>
            <a:endParaRPr lang="en-GB" sz="28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49437" y="930806"/>
            <a:ext cx="7772400" cy="8382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en-US" b="1" dirty="0" smtClean="0"/>
              <a:t>In-situ soil moisture harvesting</a:t>
            </a:r>
            <a:endParaRPr lang="en-US" b="1" dirty="0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452" y="4973013"/>
            <a:ext cx="968526" cy="1118298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4135902" y="4719241"/>
            <a:ext cx="1220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Tied ridges</a:t>
            </a:r>
            <a:endParaRPr lang="en-US" b="1" dirty="0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240" y="1628327"/>
            <a:ext cx="4672013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3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329727" y="1043348"/>
            <a:ext cx="7772400" cy="8382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en-US" b="1" dirty="0" smtClean="0"/>
              <a:t>In-situ soil moisture harvesting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8" y="2162900"/>
            <a:ext cx="5085139" cy="31965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927" y="4089593"/>
            <a:ext cx="3714750" cy="2247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38005" y="2379257"/>
            <a:ext cx="42705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Importance of soil cover:</a:t>
            </a:r>
          </a:p>
          <a:p>
            <a:r>
              <a:rPr lang="en-US" sz="2400" i="1" dirty="0"/>
              <a:t>A mulch of crop residue protects </a:t>
            </a:r>
            <a:endParaRPr lang="en-US" sz="2400" i="1" dirty="0" smtClean="0"/>
          </a:p>
          <a:p>
            <a:r>
              <a:rPr lang="en-US" sz="2400" i="1" dirty="0" smtClean="0"/>
              <a:t>soil </a:t>
            </a:r>
            <a:r>
              <a:rPr lang="en-US" sz="2400" i="1" dirty="0"/>
              <a:t>surface from raindrops and </a:t>
            </a:r>
            <a:endParaRPr lang="en-US" sz="2400" i="1" dirty="0" smtClean="0"/>
          </a:p>
          <a:p>
            <a:r>
              <a:rPr lang="en-US" sz="2400" i="1" dirty="0" smtClean="0"/>
              <a:t>Encourages infiltration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701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457200" y="1023938"/>
            <a:ext cx="8229600" cy="5762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In-situ Rainwater Conservation</a:t>
            </a:r>
            <a:endParaRPr lang="en-GB" dirty="0" smtClean="0"/>
          </a:p>
        </p:txBody>
      </p:sp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73238"/>
            <a:ext cx="38163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773238"/>
            <a:ext cx="33528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005263"/>
            <a:ext cx="3240087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8938" y="4149725"/>
            <a:ext cx="4024312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r Agyare\Documents\KNUST\WASCAL\GRP 2012\Field trip pictures\Dr. Agyare\conser\za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" y="1356360"/>
            <a:ext cx="743712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871538"/>
            <a:ext cx="8229600" cy="576262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latin typeface="+mj-lt"/>
                <a:ea typeface="+mj-ea"/>
                <a:cs typeface="+mj-cs"/>
              </a:rPr>
              <a:t>Planting Pits </a:t>
            </a:r>
            <a:endParaRPr kumimoji="0" lang="en-GB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880161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 Agyare\Documents\KNUST\WASCAL\GRP 2012\Field trip pictures\Dr. Agyare\Conserv2\group2\BILD11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871538"/>
            <a:ext cx="8229600" cy="576262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latin typeface="+mj-lt"/>
                <a:ea typeface="+mj-ea"/>
                <a:cs typeface="+mj-cs"/>
              </a:rPr>
              <a:t>Planting Pits </a:t>
            </a:r>
            <a:endParaRPr kumimoji="0" lang="en-GB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83798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59525" y="1326868"/>
            <a:ext cx="8292038" cy="83820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b="1" dirty="0"/>
              <a:t>To care for the land</a:t>
            </a:r>
            <a:r>
              <a:rPr lang="en-US" b="1" dirty="0" smtClean="0"/>
              <a:t>, does </a:t>
            </a:r>
            <a:r>
              <a:rPr lang="en-US" b="1" dirty="0"/>
              <a:t>it make a difference?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05" y="2289519"/>
            <a:ext cx="3243263" cy="2457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136" y="2108817"/>
            <a:ext cx="3226721" cy="27679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0983" y="1943501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Mohammed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43275" y="2001478"/>
            <a:ext cx="787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Abu</a:t>
            </a:r>
            <a:endParaRPr lang="en-US" sz="28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0355" y="4425394"/>
            <a:ext cx="1558870" cy="12626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03" y="4714380"/>
            <a:ext cx="3095411" cy="19677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2150" y="4444290"/>
            <a:ext cx="2049413" cy="18754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1418" y="5551410"/>
            <a:ext cx="1964834" cy="130659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072597" y="2205112"/>
            <a:ext cx="10551" cy="4477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r Agyare\Documents\KNUST\WASCAL\GRP 2012\Field trip pictures\Dr. Agyare\conser\lun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435100"/>
            <a:ext cx="7213600" cy="542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838200"/>
            <a:ext cx="8229600" cy="576262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latin typeface="+mj-lt"/>
                <a:ea typeface="+mj-ea"/>
                <a:cs typeface="+mj-cs"/>
              </a:rPr>
              <a:t>Semi-Circular Bunds/Half Moon </a:t>
            </a:r>
            <a:endParaRPr kumimoji="0" lang="en-GB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115988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A-frame</a:t>
            </a:r>
            <a:endParaRPr lang="en-US" sz="5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A-frame (1/9)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5410200"/>
          </a:xfrm>
        </p:spPr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en-US" b="1" dirty="0"/>
              <a:t>What is </a:t>
            </a:r>
            <a:r>
              <a:rPr lang="en-US" b="1" dirty="0" smtClean="0"/>
              <a:t>an A-frame?</a:t>
            </a:r>
            <a:endParaRPr lang="en-GB" b="1" dirty="0"/>
          </a:p>
          <a:p>
            <a:pPr marL="636588" lvl="1" indent="-236538">
              <a:tabLst>
                <a:tab pos="236538" algn="l"/>
              </a:tabLst>
              <a:defRPr/>
            </a:pPr>
            <a:r>
              <a:rPr lang="en-US" dirty="0" smtClean="0"/>
              <a:t>Is a </a:t>
            </a:r>
            <a:r>
              <a:rPr lang="en-US" dirty="0"/>
              <a:t>device constructed out of </a:t>
            </a:r>
            <a:r>
              <a:rPr lang="en-US" dirty="0" smtClean="0"/>
              <a:t>two wooden poles, a cross bar and a plummet in the form of the letter “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” to </a:t>
            </a:r>
            <a:r>
              <a:rPr lang="en-US" dirty="0"/>
              <a:t>identify points of equal </a:t>
            </a:r>
            <a:r>
              <a:rPr lang="en-US" dirty="0" smtClean="0"/>
              <a:t>height, grade  </a:t>
            </a:r>
            <a:r>
              <a:rPr lang="en-US" dirty="0"/>
              <a:t>or determine height difference on the earth. </a:t>
            </a:r>
            <a:endParaRPr lang="en-US" dirty="0" smtClean="0"/>
          </a:p>
          <a:p>
            <a:pPr marL="636588" lvl="1" indent="-236538">
              <a:tabLst>
                <a:tab pos="236538" algn="l"/>
              </a:tabLst>
              <a:defRPr/>
            </a:pPr>
            <a:endParaRPr lang="en-US" sz="1100" dirty="0"/>
          </a:p>
          <a:p>
            <a:r>
              <a:rPr lang="en-GB" b="1" dirty="0" smtClean="0"/>
              <a:t>Uses</a:t>
            </a:r>
          </a:p>
          <a:p>
            <a:pPr lvl="1"/>
            <a:r>
              <a:rPr lang="en-GB" dirty="0" smtClean="0"/>
              <a:t>Contour</a:t>
            </a:r>
          </a:p>
          <a:p>
            <a:pPr lvl="1"/>
            <a:r>
              <a:rPr lang="en-GB" dirty="0" smtClean="0"/>
              <a:t>Grade</a:t>
            </a:r>
          </a:p>
          <a:p>
            <a:pPr lvl="1"/>
            <a:r>
              <a:rPr lang="en-GB" dirty="0" smtClean="0"/>
              <a:t>Measure height difference</a:t>
            </a:r>
          </a:p>
          <a:p>
            <a:pPr lvl="1"/>
            <a:endParaRPr lang="en-US" sz="1200" dirty="0" smtClean="0"/>
          </a:p>
          <a:p>
            <a:r>
              <a:rPr lang="en-GB" b="1" dirty="0" smtClean="0"/>
              <a:t>Materials required for an A-frame</a:t>
            </a:r>
            <a:endParaRPr lang="en-US" b="1" dirty="0" smtClean="0"/>
          </a:p>
          <a:p>
            <a:pPr lvl="1"/>
            <a:r>
              <a:rPr lang="en-GB" dirty="0"/>
              <a:t>two </a:t>
            </a:r>
            <a:r>
              <a:rPr lang="en-GB" dirty="0" smtClean="0"/>
              <a:t>identical wooden poles</a:t>
            </a:r>
          </a:p>
          <a:p>
            <a:pPr lvl="1"/>
            <a:r>
              <a:rPr lang="en-GB" dirty="0" smtClean="0"/>
              <a:t>cross bar</a:t>
            </a:r>
          </a:p>
          <a:p>
            <a:pPr lvl="1"/>
            <a:r>
              <a:rPr lang="en-GB" dirty="0" smtClean="0"/>
              <a:t>String</a:t>
            </a:r>
          </a:p>
          <a:p>
            <a:pPr lvl="1"/>
            <a:r>
              <a:rPr lang="en-GB" dirty="0" smtClean="0"/>
              <a:t>plummet </a:t>
            </a:r>
            <a:r>
              <a:rPr lang="en-GB" dirty="0"/>
              <a:t>or spirit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776" y="429988"/>
            <a:ext cx="8229600" cy="914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b="1" dirty="0"/>
              <a:t>A-frame (2/9)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7652" y="1050485"/>
            <a:ext cx="9144000" cy="3810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None/>
            </a:pPr>
            <a:r>
              <a:rPr lang="en-GB" sz="3300" b="1" dirty="0" smtClean="0"/>
              <a:t>Construction of an A-frame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2800" dirty="0" smtClean="0"/>
              <a:t>The </a:t>
            </a:r>
            <a:r>
              <a:rPr lang="en-GB" sz="2800" dirty="0"/>
              <a:t>poles are nailed together with nails to form a frame in the shape of a </a:t>
            </a:r>
            <a:r>
              <a:rPr lang="en-GB" sz="2800" b="1" dirty="0" smtClean="0"/>
              <a:t>V</a:t>
            </a:r>
            <a:r>
              <a:rPr lang="en-GB" sz="2800" dirty="0" smtClean="0"/>
              <a:t>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2800" dirty="0" smtClean="0"/>
              <a:t>A </a:t>
            </a:r>
            <a:r>
              <a:rPr lang="en-GB" sz="2800" dirty="0"/>
              <a:t>cross bar is used to hold them together in the form of </a:t>
            </a:r>
            <a:r>
              <a:rPr lang="en-GB" sz="2800" b="1" dirty="0" smtClean="0"/>
              <a:t>A</a:t>
            </a:r>
            <a:r>
              <a:rPr lang="en-GB" sz="2800" dirty="0" smtClean="0"/>
              <a:t>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2800" dirty="0" smtClean="0"/>
              <a:t>Tie </a:t>
            </a:r>
            <a:r>
              <a:rPr lang="en-GB" sz="2800" dirty="0"/>
              <a:t>one end of the string to the top of the “A” and the other end to the plummet (i.e. any weight (stone)) so as to hang </a:t>
            </a:r>
            <a:r>
              <a:rPr lang="en-GB" sz="2800" dirty="0" smtClean="0"/>
              <a:t>freely just </a:t>
            </a:r>
            <a:r>
              <a:rPr lang="en-GB" sz="2800" dirty="0"/>
              <a:t>below the cross bar</a:t>
            </a:r>
            <a:endParaRPr lang="en-US" sz="2800" b="1" dirty="0"/>
          </a:p>
          <a:p>
            <a:pPr>
              <a:spcBef>
                <a:spcPts val="1200"/>
              </a:spcBef>
              <a:buNone/>
            </a:pPr>
            <a:endParaRPr lang="en-US" dirty="0"/>
          </a:p>
        </p:txBody>
      </p:sp>
      <p:grpSp>
        <p:nvGrpSpPr>
          <p:cNvPr id="4" name="Group 30"/>
          <p:cNvGrpSpPr>
            <a:grpSpLocks noChangeAspect="1"/>
          </p:cNvGrpSpPr>
          <p:nvPr/>
        </p:nvGrpSpPr>
        <p:grpSpPr>
          <a:xfrm>
            <a:off x="6781798" y="4472940"/>
            <a:ext cx="1333500" cy="2080260"/>
            <a:chOff x="3276600" y="3429428"/>
            <a:chExt cx="1905000" cy="2971800"/>
          </a:xfrm>
        </p:grpSpPr>
        <p:sp>
          <p:nvSpPr>
            <p:cNvPr id="45" name="AutoShape 4"/>
            <p:cNvSpPr>
              <a:spLocks noChangeArrowheads="1"/>
            </p:cNvSpPr>
            <p:nvPr/>
          </p:nvSpPr>
          <p:spPr bwMode="auto">
            <a:xfrm rot="1879833">
              <a:off x="3430588" y="3429428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5"/>
            <p:cNvSpPr>
              <a:spLocks noChangeArrowheads="1"/>
            </p:cNvSpPr>
            <p:nvPr/>
          </p:nvSpPr>
          <p:spPr bwMode="auto">
            <a:xfrm rot="9041857">
              <a:off x="4878388" y="3429428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6"/>
            <p:cNvSpPr>
              <a:spLocks noChangeArrowheads="1"/>
            </p:cNvSpPr>
            <p:nvPr/>
          </p:nvSpPr>
          <p:spPr bwMode="auto">
            <a:xfrm rot="5429203" flipH="1">
              <a:off x="4152900" y="4300966"/>
              <a:ext cx="152400" cy="19050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7"/>
            <p:cNvSpPr>
              <a:spLocks noChangeShapeType="1"/>
            </p:cNvSpPr>
            <p:nvPr/>
          </p:nvSpPr>
          <p:spPr bwMode="auto">
            <a:xfrm flipH="1">
              <a:off x="4192588" y="3734228"/>
              <a:ext cx="7620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diamond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8"/>
          <p:cNvGrpSpPr>
            <a:grpSpLocks noChangeAspect="1"/>
          </p:cNvGrpSpPr>
          <p:nvPr/>
        </p:nvGrpSpPr>
        <p:grpSpPr>
          <a:xfrm flipV="1">
            <a:off x="762001" y="4625340"/>
            <a:ext cx="1120140" cy="2080260"/>
            <a:chOff x="913919" y="685372"/>
            <a:chExt cx="1600200" cy="2971800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auto">
            <a:xfrm rot="1879833">
              <a:off x="913919" y="685372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 rot="9041857">
              <a:off x="2361719" y="685372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29"/>
          <p:cNvGrpSpPr>
            <a:grpSpLocks noChangeAspect="1"/>
          </p:cNvGrpSpPr>
          <p:nvPr/>
        </p:nvGrpSpPr>
        <p:grpSpPr>
          <a:xfrm>
            <a:off x="3657598" y="4472940"/>
            <a:ext cx="1333500" cy="2080260"/>
            <a:chOff x="3807931" y="686228"/>
            <a:chExt cx="1905000" cy="2971800"/>
          </a:xfrm>
        </p:grpSpPr>
        <p:sp>
          <p:nvSpPr>
            <p:cNvPr id="40" name="AutoShape 4"/>
            <p:cNvSpPr>
              <a:spLocks noChangeArrowheads="1"/>
            </p:cNvSpPr>
            <p:nvPr/>
          </p:nvSpPr>
          <p:spPr bwMode="auto">
            <a:xfrm rot="1879833">
              <a:off x="3961919" y="686228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5"/>
            <p:cNvSpPr>
              <a:spLocks noChangeArrowheads="1"/>
            </p:cNvSpPr>
            <p:nvPr/>
          </p:nvSpPr>
          <p:spPr bwMode="auto">
            <a:xfrm rot="9041857">
              <a:off x="5409719" y="686228"/>
              <a:ext cx="152400" cy="29718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6"/>
            <p:cNvSpPr>
              <a:spLocks noChangeArrowheads="1"/>
            </p:cNvSpPr>
            <p:nvPr/>
          </p:nvSpPr>
          <p:spPr bwMode="auto">
            <a:xfrm rot="5429203" flipH="1">
              <a:off x="4684231" y="1557766"/>
              <a:ext cx="152400" cy="190500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" name="Right Arrow 37"/>
          <p:cNvSpPr/>
          <p:nvPr/>
        </p:nvSpPr>
        <p:spPr>
          <a:xfrm>
            <a:off x="2209800" y="569214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5562600" y="569214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85800" y="46482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629400" y="46482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05200" y="45720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can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2362"/>
            <a:ext cx="3554412" cy="17557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699" name="Picture 3" descr="scan0002"/>
          <p:cNvPicPr>
            <a:picLocks noChangeAspect="1" noChangeArrowheads="1"/>
          </p:cNvPicPr>
          <p:nvPr/>
        </p:nvPicPr>
        <p:blipFill>
          <a:blip r:embed="rId3"/>
          <a:srcRect l="19992"/>
          <a:stretch>
            <a:fillRect/>
          </a:stretch>
        </p:blipFill>
        <p:spPr bwMode="auto">
          <a:xfrm>
            <a:off x="3657600" y="1122362"/>
            <a:ext cx="2593975" cy="17256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0" name="Picture 4" descr="scan0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96086" y="1046162"/>
            <a:ext cx="2443114" cy="18049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1" name="Picture 5" descr="scan00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662" y="2941637"/>
            <a:ext cx="2952750" cy="19431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2" name="Picture 6" descr="scan00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2925762"/>
            <a:ext cx="2520950" cy="1974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3" name="Picture 7" descr="scan000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2978150"/>
            <a:ext cx="2528888" cy="18907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4" name="Picture 8" descr="scan000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5153025"/>
            <a:ext cx="3076575" cy="17049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9707" name="Title 10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346075"/>
          </a:xfrm>
        </p:spPr>
        <p:txBody>
          <a:bodyPr>
            <a:noAutofit/>
          </a:bodyPr>
          <a:lstStyle/>
          <a:p>
            <a:r>
              <a:rPr lang="en-GB" sz="2800" b="1" smtClean="0"/>
              <a:t>Fixing the A-frame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843087" y="381000"/>
            <a:ext cx="8672513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A-frame (3/9)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836" y="670157"/>
            <a:ext cx="8229600" cy="1143000"/>
          </a:xfrm>
        </p:spPr>
        <p:txBody>
          <a:bodyPr>
            <a:normAutofit/>
          </a:bodyPr>
          <a:lstStyle/>
          <a:p>
            <a:r>
              <a:rPr lang="en-GB" b="1" dirty="0" smtClean="0"/>
              <a:t>A-frame (4/9)</a:t>
            </a:r>
            <a:endParaRPr lang="en-US" dirty="0"/>
          </a:p>
        </p:txBody>
      </p:sp>
      <p:grpSp>
        <p:nvGrpSpPr>
          <p:cNvPr id="3" name="Content Placeholder 4"/>
          <p:cNvGrpSpPr>
            <a:grpSpLocks noGrp="1" noChangeAspect="1"/>
          </p:cNvGrpSpPr>
          <p:nvPr/>
        </p:nvGrpSpPr>
        <p:grpSpPr bwMode="auto">
          <a:xfrm>
            <a:off x="1219200" y="1600200"/>
            <a:ext cx="6705600" cy="4525963"/>
            <a:chOff x="1484" y="1382"/>
            <a:chExt cx="2792" cy="210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84" y="1382"/>
              <a:ext cx="2792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484" y="1382"/>
              <a:ext cx="62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1491" y="1670"/>
              <a:ext cx="1925" cy="1680"/>
              <a:chOff x="1491" y="1670"/>
              <a:chExt cx="1925" cy="1680"/>
            </a:xfrm>
          </p:grpSpPr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1491" y="1698"/>
                <a:ext cx="1054" cy="1624"/>
                <a:chOff x="1491" y="1698"/>
                <a:chExt cx="1054" cy="1624"/>
              </a:xfrm>
            </p:grpSpPr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1491" y="1698"/>
                  <a:ext cx="1054" cy="1624"/>
                </a:xfrm>
                <a:custGeom>
                  <a:avLst/>
                  <a:gdLst/>
                  <a:ahLst/>
                  <a:cxnLst>
                    <a:cxn ang="0">
                      <a:pos x="993" y="0"/>
                    </a:cxn>
                    <a:cxn ang="0">
                      <a:pos x="960" y="8"/>
                    </a:cxn>
                    <a:cxn ang="0">
                      <a:pos x="0" y="1587"/>
                    </a:cxn>
                    <a:cxn ang="0">
                      <a:pos x="62" y="1624"/>
                    </a:cxn>
                    <a:cxn ang="0">
                      <a:pos x="95" y="1616"/>
                    </a:cxn>
                    <a:cxn ang="0">
                      <a:pos x="1054" y="37"/>
                    </a:cxn>
                    <a:cxn ang="0">
                      <a:pos x="993" y="0"/>
                    </a:cxn>
                  </a:cxnLst>
                  <a:rect l="0" t="0" r="r" b="b"/>
                  <a:pathLst>
                    <a:path w="1054" h="1624">
                      <a:moveTo>
                        <a:pt x="993" y="0"/>
                      </a:moveTo>
                      <a:lnTo>
                        <a:pt x="960" y="8"/>
                      </a:lnTo>
                      <a:lnTo>
                        <a:pt x="0" y="1587"/>
                      </a:lnTo>
                      <a:lnTo>
                        <a:pt x="62" y="1624"/>
                      </a:lnTo>
                      <a:lnTo>
                        <a:pt x="95" y="1616"/>
                      </a:lnTo>
                      <a:lnTo>
                        <a:pt x="1054" y="37"/>
                      </a:lnTo>
                      <a:lnTo>
                        <a:pt x="993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2451" y="1706"/>
                  <a:ext cx="94" cy="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1" y="37"/>
                    </a:cxn>
                    <a:cxn ang="0">
                      <a:pos x="94" y="29"/>
                    </a:cxn>
                  </a:cxnLst>
                  <a:rect l="0" t="0" r="r" b="b"/>
                  <a:pathLst>
                    <a:path w="94" h="37">
                      <a:moveTo>
                        <a:pt x="0" y="0"/>
                      </a:moveTo>
                      <a:lnTo>
                        <a:pt x="61" y="37"/>
                      </a:lnTo>
                      <a:lnTo>
                        <a:pt x="94" y="29"/>
                      </a:lnTo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1553" y="1743"/>
                  <a:ext cx="959" cy="1579"/>
                </a:xfrm>
                <a:prstGeom prst="line">
                  <a:avLst/>
                </a:pr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" name="Group 13"/>
              <p:cNvGrpSpPr>
                <a:grpSpLocks/>
              </p:cNvGrpSpPr>
              <p:nvPr/>
            </p:nvGrpSpPr>
            <p:grpSpPr bwMode="auto">
              <a:xfrm>
                <a:off x="2441" y="1670"/>
                <a:ext cx="975" cy="1680"/>
                <a:chOff x="2441" y="1670"/>
                <a:chExt cx="975" cy="1680"/>
              </a:xfrm>
            </p:grpSpPr>
            <p:sp>
              <p:nvSpPr>
                <p:cNvPr id="37" name="Freeform 10"/>
                <p:cNvSpPr>
                  <a:spLocks/>
                </p:cNvSpPr>
                <p:nvPr/>
              </p:nvSpPr>
              <p:spPr bwMode="auto">
                <a:xfrm>
                  <a:off x="2441" y="1670"/>
                  <a:ext cx="975" cy="1680"/>
                </a:xfrm>
                <a:custGeom>
                  <a:avLst/>
                  <a:gdLst/>
                  <a:ahLst/>
                  <a:cxnLst>
                    <a:cxn ang="0">
                      <a:pos x="966" y="1645"/>
                    </a:cxn>
                    <a:cxn ang="0">
                      <a:pos x="975" y="1612"/>
                    </a:cxn>
                    <a:cxn ang="0">
                      <a:pos x="72" y="0"/>
                    </a:cxn>
                    <a:cxn ang="0">
                      <a:pos x="10" y="35"/>
                    </a:cxn>
                    <a:cxn ang="0">
                      <a:pos x="0" y="68"/>
                    </a:cxn>
                    <a:cxn ang="0">
                      <a:pos x="903" y="1680"/>
                    </a:cxn>
                    <a:cxn ang="0">
                      <a:pos x="966" y="1645"/>
                    </a:cxn>
                  </a:cxnLst>
                  <a:rect l="0" t="0" r="r" b="b"/>
                  <a:pathLst>
                    <a:path w="975" h="1680">
                      <a:moveTo>
                        <a:pt x="966" y="1645"/>
                      </a:moveTo>
                      <a:lnTo>
                        <a:pt x="975" y="1612"/>
                      </a:lnTo>
                      <a:lnTo>
                        <a:pt x="72" y="0"/>
                      </a:lnTo>
                      <a:lnTo>
                        <a:pt x="10" y="35"/>
                      </a:lnTo>
                      <a:lnTo>
                        <a:pt x="0" y="68"/>
                      </a:lnTo>
                      <a:lnTo>
                        <a:pt x="903" y="1680"/>
                      </a:lnTo>
                      <a:lnTo>
                        <a:pt x="966" y="1645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Freeform 11"/>
                <p:cNvSpPr>
                  <a:spLocks/>
                </p:cNvSpPr>
                <p:nvPr/>
              </p:nvSpPr>
              <p:spPr bwMode="auto">
                <a:xfrm>
                  <a:off x="3344" y="3282"/>
                  <a:ext cx="72" cy="68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9" y="35"/>
                    </a:cxn>
                    <a:cxn ang="0">
                      <a:pos x="0" y="68"/>
                    </a:cxn>
                  </a:cxnLst>
                  <a:rect l="0" t="0" r="r" b="b"/>
                  <a:pathLst>
                    <a:path w="72" h="68">
                      <a:moveTo>
                        <a:pt x="72" y="0"/>
                      </a:moveTo>
                      <a:lnTo>
                        <a:pt x="9" y="35"/>
                      </a:lnTo>
                      <a:lnTo>
                        <a:pt x="0" y="68"/>
                      </a:lnTo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Line 12"/>
                <p:cNvSpPr>
                  <a:spLocks noChangeShapeType="1"/>
                </p:cNvSpPr>
                <p:nvPr/>
              </p:nvSpPr>
              <p:spPr bwMode="auto">
                <a:xfrm flipH="1" flipV="1">
                  <a:off x="2450" y="1705"/>
                  <a:ext cx="903" cy="1612"/>
                </a:xfrm>
                <a:prstGeom prst="line">
                  <a:avLst/>
                </a:pr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0" name="Group 17"/>
              <p:cNvGrpSpPr>
                <a:grpSpLocks/>
              </p:cNvGrpSpPr>
              <p:nvPr/>
            </p:nvGrpSpPr>
            <p:grpSpPr bwMode="auto">
              <a:xfrm>
                <a:off x="1873" y="2670"/>
                <a:ext cx="1199" cy="106"/>
                <a:chOff x="1873" y="2670"/>
                <a:chExt cx="1199" cy="106"/>
              </a:xfrm>
            </p:grpSpPr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1873" y="2670"/>
                  <a:ext cx="1199" cy="106"/>
                </a:xfrm>
                <a:custGeom>
                  <a:avLst/>
                  <a:gdLst/>
                  <a:ahLst/>
                  <a:cxnLst>
                    <a:cxn ang="0">
                      <a:pos x="1198" y="82"/>
                    </a:cxn>
                    <a:cxn ang="0">
                      <a:pos x="1174" y="106"/>
                    </a:cxn>
                    <a:cxn ang="0">
                      <a:pos x="0" y="96"/>
                    </a:cxn>
                    <a:cxn ang="0">
                      <a:pos x="1" y="24"/>
                    </a:cxn>
                    <a:cxn ang="0">
                      <a:pos x="25" y="0"/>
                    </a:cxn>
                    <a:cxn ang="0">
                      <a:pos x="1199" y="10"/>
                    </a:cxn>
                    <a:cxn ang="0">
                      <a:pos x="1198" y="82"/>
                    </a:cxn>
                  </a:cxnLst>
                  <a:rect l="0" t="0" r="r" b="b"/>
                  <a:pathLst>
                    <a:path w="1199" h="106">
                      <a:moveTo>
                        <a:pt x="1198" y="82"/>
                      </a:moveTo>
                      <a:lnTo>
                        <a:pt x="1174" y="106"/>
                      </a:lnTo>
                      <a:lnTo>
                        <a:pt x="0" y="96"/>
                      </a:lnTo>
                      <a:lnTo>
                        <a:pt x="1" y="24"/>
                      </a:lnTo>
                      <a:lnTo>
                        <a:pt x="25" y="0"/>
                      </a:lnTo>
                      <a:lnTo>
                        <a:pt x="1199" y="10"/>
                      </a:lnTo>
                      <a:lnTo>
                        <a:pt x="1198" y="82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3047" y="2680"/>
                  <a:ext cx="25" cy="96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0" y="24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25" h="96">
                      <a:moveTo>
                        <a:pt x="0" y="96"/>
                      </a:moveTo>
                      <a:lnTo>
                        <a:pt x="0" y="24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Line 16"/>
                <p:cNvSpPr>
                  <a:spLocks noChangeShapeType="1"/>
                </p:cNvSpPr>
                <p:nvPr/>
              </p:nvSpPr>
              <p:spPr bwMode="auto">
                <a:xfrm flipH="1" flipV="1">
                  <a:off x="1874" y="2694"/>
                  <a:ext cx="1173" cy="10"/>
                </a:xfrm>
                <a:prstGeom prst="line">
                  <a:avLst/>
                </a:prstGeom>
                <a:noFill/>
                <a:ln w="6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3" name="Freeform 18"/>
              <p:cNvSpPr>
                <a:spLocks noEditPoints="1"/>
              </p:cNvSpPr>
              <p:nvPr/>
            </p:nvSpPr>
            <p:spPr bwMode="auto">
              <a:xfrm>
                <a:off x="2410" y="1762"/>
                <a:ext cx="91" cy="1292"/>
              </a:xfrm>
              <a:custGeom>
                <a:avLst/>
                <a:gdLst/>
                <a:ahLst/>
                <a:cxnLst>
                  <a:cxn ang="0">
                    <a:pos x="1533" y="71"/>
                  </a:cxn>
                  <a:cxn ang="0">
                    <a:pos x="733" y="20871"/>
                  </a:cxn>
                  <a:cxn ang="0">
                    <a:pos x="664" y="20935"/>
                  </a:cxn>
                  <a:cxn ang="0">
                    <a:pos x="600" y="20866"/>
                  </a:cxn>
                  <a:cxn ang="0">
                    <a:pos x="1400" y="66"/>
                  </a:cxn>
                  <a:cxn ang="0">
                    <a:pos x="1469" y="2"/>
                  </a:cxn>
                  <a:cxn ang="0">
                    <a:pos x="1533" y="71"/>
                  </a:cxn>
                  <a:cxn ang="0">
                    <a:pos x="1332" y="20894"/>
                  </a:cxn>
                  <a:cxn ang="0">
                    <a:pos x="641" y="21535"/>
                  </a:cxn>
                  <a:cxn ang="0">
                    <a:pos x="0" y="20843"/>
                  </a:cxn>
                  <a:cxn ang="0">
                    <a:pos x="692" y="20202"/>
                  </a:cxn>
                  <a:cxn ang="0">
                    <a:pos x="1332" y="20894"/>
                  </a:cxn>
                </a:cxnLst>
                <a:rect l="0" t="0" r="r" b="b"/>
                <a:pathLst>
                  <a:path w="1534" h="21535">
                    <a:moveTo>
                      <a:pt x="1533" y="71"/>
                    </a:moveTo>
                    <a:lnTo>
                      <a:pt x="733" y="20871"/>
                    </a:lnTo>
                    <a:cubicBezTo>
                      <a:pt x="731" y="20908"/>
                      <a:pt x="700" y="20937"/>
                      <a:pt x="664" y="20935"/>
                    </a:cubicBezTo>
                    <a:cubicBezTo>
                      <a:pt x="627" y="20934"/>
                      <a:pt x="598" y="20903"/>
                      <a:pt x="600" y="20866"/>
                    </a:cubicBezTo>
                    <a:lnTo>
                      <a:pt x="1400" y="66"/>
                    </a:lnTo>
                    <a:cubicBezTo>
                      <a:pt x="1401" y="29"/>
                      <a:pt x="1432" y="0"/>
                      <a:pt x="1469" y="2"/>
                    </a:cubicBezTo>
                    <a:cubicBezTo>
                      <a:pt x="1505" y="3"/>
                      <a:pt x="1534" y="34"/>
                      <a:pt x="1533" y="71"/>
                    </a:cubicBezTo>
                    <a:close/>
                    <a:moveTo>
                      <a:pt x="1332" y="20894"/>
                    </a:moveTo>
                    <a:lnTo>
                      <a:pt x="641" y="21535"/>
                    </a:lnTo>
                    <a:lnTo>
                      <a:pt x="0" y="20843"/>
                    </a:lnTo>
                    <a:lnTo>
                      <a:pt x="692" y="20202"/>
                    </a:lnTo>
                    <a:lnTo>
                      <a:pt x="1332" y="20894"/>
                    </a:lnTo>
                    <a:close/>
                  </a:path>
                </a:pathLst>
              </a:custGeom>
              <a:solidFill>
                <a:srgbClr val="000000"/>
              </a:solidFill>
              <a:ln w="1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Freeform 20"/>
            <p:cNvSpPr>
              <a:spLocks noEditPoints="1"/>
            </p:cNvSpPr>
            <p:nvPr/>
          </p:nvSpPr>
          <p:spPr bwMode="auto">
            <a:xfrm>
              <a:off x="2785" y="2530"/>
              <a:ext cx="675" cy="206"/>
            </a:xfrm>
            <a:custGeom>
              <a:avLst/>
              <a:gdLst/>
              <a:ahLst/>
              <a:cxnLst>
                <a:cxn ang="0">
                  <a:pos x="312" y="1510"/>
                </a:cxn>
                <a:cxn ang="0">
                  <a:pos x="5591" y="5"/>
                </a:cxn>
                <a:cxn ang="0">
                  <a:pos x="5633" y="28"/>
                </a:cxn>
                <a:cxn ang="0">
                  <a:pos x="5610" y="69"/>
                </a:cxn>
                <a:cxn ang="0">
                  <a:pos x="330" y="1574"/>
                </a:cxn>
                <a:cxn ang="0">
                  <a:pos x="289" y="1551"/>
                </a:cxn>
                <a:cxn ang="0">
                  <a:pos x="312" y="1510"/>
                </a:cxn>
                <a:cxn ang="0">
                  <a:pos x="440" y="1716"/>
                </a:cxn>
                <a:cxn ang="0">
                  <a:pos x="0" y="1633"/>
                </a:cxn>
                <a:cxn ang="0">
                  <a:pos x="330" y="1331"/>
                </a:cxn>
                <a:cxn ang="0">
                  <a:pos x="440" y="1716"/>
                </a:cxn>
              </a:cxnLst>
              <a:rect l="0" t="0" r="r" b="b"/>
              <a:pathLst>
                <a:path w="5638" h="1716">
                  <a:moveTo>
                    <a:pt x="312" y="1510"/>
                  </a:moveTo>
                  <a:lnTo>
                    <a:pt x="5591" y="5"/>
                  </a:lnTo>
                  <a:cubicBezTo>
                    <a:pt x="5609" y="0"/>
                    <a:pt x="5627" y="10"/>
                    <a:pt x="5633" y="28"/>
                  </a:cubicBezTo>
                  <a:cubicBezTo>
                    <a:pt x="5638" y="45"/>
                    <a:pt x="5627" y="64"/>
                    <a:pt x="5610" y="69"/>
                  </a:cubicBezTo>
                  <a:lnTo>
                    <a:pt x="330" y="1574"/>
                  </a:lnTo>
                  <a:cubicBezTo>
                    <a:pt x="312" y="1579"/>
                    <a:pt x="294" y="1569"/>
                    <a:pt x="289" y="1551"/>
                  </a:cubicBezTo>
                  <a:cubicBezTo>
                    <a:pt x="284" y="1534"/>
                    <a:pt x="294" y="1515"/>
                    <a:pt x="312" y="1510"/>
                  </a:cubicBezTo>
                  <a:close/>
                  <a:moveTo>
                    <a:pt x="440" y="1716"/>
                  </a:moveTo>
                  <a:lnTo>
                    <a:pt x="0" y="1633"/>
                  </a:lnTo>
                  <a:lnTo>
                    <a:pt x="330" y="1331"/>
                  </a:lnTo>
                  <a:lnTo>
                    <a:pt x="440" y="1716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1"/>
            <p:cNvSpPr>
              <a:spLocks noEditPoints="1"/>
            </p:cNvSpPr>
            <p:nvPr/>
          </p:nvSpPr>
          <p:spPr bwMode="auto">
            <a:xfrm>
              <a:off x="2449" y="3062"/>
              <a:ext cx="196" cy="244"/>
            </a:xfrm>
            <a:custGeom>
              <a:avLst/>
              <a:gdLst/>
              <a:ahLst/>
              <a:cxnLst>
                <a:cxn ang="0">
                  <a:pos x="235" y="240"/>
                </a:cxn>
                <a:cxn ang="0">
                  <a:pos x="1626" y="1980"/>
                </a:cxn>
                <a:cxn ang="0">
                  <a:pos x="1621" y="2026"/>
                </a:cxn>
                <a:cxn ang="0">
                  <a:pos x="1574" y="2021"/>
                </a:cxn>
                <a:cxn ang="0">
                  <a:pos x="183" y="282"/>
                </a:cxn>
                <a:cxn ang="0">
                  <a:pos x="188" y="235"/>
                </a:cxn>
                <a:cxn ang="0">
                  <a:pos x="235" y="240"/>
                </a:cxn>
                <a:cxn ang="0">
                  <a:pos x="94" y="438"/>
                </a:cxn>
                <a:cxn ang="0">
                  <a:pos x="0" y="0"/>
                </a:cxn>
                <a:cxn ang="0">
                  <a:pos x="407" y="188"/>
                </a:cxn>
                <a:cxn ang="0">
                  <a:pos x="94" y="438"/>
                </a:cxn>
              </a:cxnLst>
              <a:rect l="0" t="0" r="r" b="b"/>
              <a:pathLst>
                <a:path w="1638" h="2038">
                  <a:moveTo>
                    <a:pt x="235" y="240"/>
                  </a:moveTo>
                  <a:lnTo>
                    <a:pt x="1626" y="1980"/>
                  </a:lnTo>
                  <a:cubicBezTo>
                    <a:pt x="1638" y="1994"/>
                    <a:pt x="1636" y="2015"/>
                    <a:pt x="1621" y="2026"/>
                  </a:cubicBezTo>
                  <a:cubicBezTo>
                    <a:pt x="1607" y="2038"/>
                    <a:pt x="1586" y="2036"/>
                    <a:pt x="1574" y="2021"/>
                  </a:cubicBezTo>
                  <a:lnTo>
                    <a:pt x="183" y="282"/>
                  </a:lnTo>
                  <a:cubicBezTo>
                    <a:pt x="171" y="267"/>
                    <a:pt x="174" y="246"/>
                    <a:pt x="188" y="235"/>
                  </a:cubicBezTo>
                  <a:cubicBezTo>
                    <a:pt x="202" y="223"/>
                    <a:pt x="223" y="226"/>
                    <a:pt x="235" y="240"/>
                  </a:cubicBezTo>
                  <a:close/>
                  <a:moveTo>
                    <a:pt x="94" y="438"/>
                  </a:moveTo>
                  <a:lnTo>
                    <a:pt x="0" y="0"/>
                  </a:lnTo>
                  <a:lnTo>
                    <a:pt x="407" y="188"/>
                  </a:lnTo>
                  <a:lnTo>
                    <a:pt x="94" y="438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auto">
            <a:xfrm>
              <a:off x="2497" y="2049"/>
              <a:ext cx="675" cy="207"/>
            </a:xfrm>
            <a:custGeom>
              <a:avLst/>
              <a:gdLst/>
              <a:ahLst/>
              <a:cxnLst>
                <a:cxn ang="0">
                  <a:pos x="623" y="3027"/>
                </a:cxn>
                <a:cxn ang="0">
                  <a:pos x="11182" y="10"/>
                </a:cxn>
                <a:cxn ang="0">
                  <a:pos x="11265" y="56"/>
                </a:cxn>
                <a:cxn ang="0">
                  <a:pos x="11219" y="139"/>
                </a:cxn>
                <a:cxn ang="0">
                  <a:pos x="660" y="3155"/>
                </a:cxn>
                <a:cxn ang="0">
                  <a:pos x="577" y="3110"/>
                </a:cxn>
                <a:cxn ang="0">
                  <a:pos x="623" y="3027"/>
                </a:cxn>
                <a:cxn ang="0">
                  <a:pos x="880" y="3439"/>
                </a:cxn>
                <a:cxn ang="0">
                  <a:pos x="0" y="3274"/>
                </a:cxn>
                <a:cxn ang="0">
                  <a:pos x="660" y="2670"/>
                </a:cxn>
                <a:cxn ang="0">
                  <a:pos x="880" y="3439"/>
                </a:cxn>
              </a:cxnLst>
              <a:rect l="0" t="0" r="r" b="b"/>
              <a:pathLst>
                <a:path w="11275" h="3439">
                  <a:moveTo>
                    <a:pt x="623" y="3027"/>
                  </a:moveTo>
                  <a:lnTo>
                    <a:pt x="11182" y="10"/>
                  </a:lnTo>
                  <a:cubicBezTo>
                    <a:pt x="11218" y="0"/>
                    <a:pt x="11254" y="21"/>
                    <a:pt x="11265" y="56"/>
                  </a:cubicBezTo>
                  <a:cubicBezTo>
                    <a:pt x="11275" y="92"/>
                    <a:pt x="11254" y="128"/>
                    <a:pt x="11219" y="139"/>
                  </a:cubicBezTo>
                  <a:lnTo>
                    <a:pt x="660" y="3155"/>
                  </a:lnTo>
                  <a:cubicBezTo>
                    <a:pt x="624" y="3166"/>
                    <a:pt x="587" y="3145"/>
                    <a:pt x="577" y="3110"/>
                  </a:cubicBezTo>
                  <a:cubicBezTo>
                    <a:pt x="567" y="3074"/>
                    <a:pt x="588" y="3037"/>
                    <a:pt x="623" y="3027"/>
                  </a:cubicBezTo>
                  <a:close/>
                  <a:moveTo>
                    <a:pt x="880" y="3439"/>
                  </a:moveTo>
                  <a:lnTo>
                    <a:pt x="0" y="3274"/>
                  </a:lnTo>
                  <a:lnTo>
                    <a:pt x="660" y="2670"/>
                  </a:lnTo>
                  <a:lnTo>
                    <a:pt x="880" y="3439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3"/>
            <p:cNvSpPr>
              <a:spLocks noEditPoints="1"/>
            </p:cNvSpPr>
            <p:nvPr/>
          </p:nvSpPr>
          <p:spPr bwMode="auto">
            <a:xfrm rot="10800000">
              <a:off x="1582" y="3202"/>
              <a:ext cx="196" cy="100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1355" y="656"/>
                </a:cxn>
                <a:cxn ang="0">
                  <a:pos x="1370" y="701"/>
                </a:cxn>
                <a:cxn ang="0">
                  <a:pos x="1325" y="716"/>
                </a:cxn>
                <a:cxn ang="0">
                  <a:pos x="24" y="68"/>
                </a:cxn>
                <a:cxn ang="0">
                  <a:pos x="9" y="23"/>
                </a:cxn>
                <a:cxn ang="0">
                  <a:pos x="53" y="8"/>
                </a:cxn>
                <a:cxn ang="0">
                  <a:pos x="1370" y="477"/>
                </a:cxn>
                <a:cxn ang="0">
                  <a:pos x="1638" y="834"/>
                </a:cxn>
                <a:cxn ang="0">
                  <a:pos x="1191" y="835"/>
                </a:cxn>
                <a:cxn ang="0">
                  <a:pos x="1370" y="477"/>
                </a:cxn>
              </a:cxnLst>
              <a:rect l="0" t="0" r="r" b="b"/>
              <a:pathLst>
                <a:path w="1638" h="835">
                  <a:moveTo>
                    <a:pt x="53" y="8"/>
                  </a:moveTo>
                  <a:lnTo>
                    <a:pt x="1355" y="656"/>
                  </a:lnTo>
                  <a:cubicBezTo>
                    <a:pt x="1371" y="664"/>
                    <a:pt x="1378" y="684"/>
                    <a:pt x="1370" y="701"/>
                  </a:cubicBezTo>
                  <a:cubicBezTo>
                    <a:pt x="1362" y="717"/>
                    <a:pt x="1342" y="724"/>
                    <a:pt x="1325" y="716"/>
                  </a:cubicBezTo>
                  <a:lnTo>
                    <a:pt x="24" y="68"/>
                  </a:lnTo>
                  <a:cubicBezTo>
                    <a:pt x="7" y="59"/>
                    <a:pt x="0" y="39"/>
                    <a:pt x="9" y="23"/>
                  </a:cubicBezTo>
                  <a:cubicBezTo>
                    <a:pt x="17" y="6"/>
                    <a:pt x="37" y="0"/>
                    <a:pt x="53" y="8"/>
                  </a:cubicBezTo>
                  <a:close/>
                  <a:moveTo>
                    <a:pt x="1370" y="477"/>
                  </a:moveTo>
                  <a:lnTo>
                    <a:pt x="1638" y="834"/>
                  </a:lnTo>
                  <a:lnTo>
                    <a:pt x="1191" y="835"/>
                  </a:lnTo>
                  <a:lnTo>
                    <a:pt x="1370" y="47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4"/>
            <p:cNvSpPr>
              <a:spLocks noEditPoints="1"/>
            </p:cNvSpPr>
            <p:nvPr/>
          </p:nvSpPr>
          <p:spPr bwMode="auto">
            <a:xfrm>
              <a:off x="3360" y="3202"/>
              <a:ext cx="244" cy="66"/>
            </a:xfrm>
            <a:custGeom>
              <a:avLst/>
              <a:gdLst/>
              <a:ahLst/>
              <a:cxnLst>
                <a:cxn ang="0">
                  <a:pos x="321" y="335"/>
                </a:cxn>
                <a:cxn ang="0">
                  <a:pos x="1994" y="3"/>
                </a:cxn>
                <a:cxn ang="0">
                  <a:pos x="2033" y="29"/>
                </a:cxn>
                <a:cxn ang="0">
                  <a:pos x="2007" y="68"/>
                </a:cxn>
                <a:cxn ang="0">
                  <a:pos x="334" y="400"/>
                </a:cxn>
                <a:cxn ang="0">
                  <a:pos x="295" y="374"/>
                </a:cxn>
                <a:cxn ang="0">
                  <a:pos x="321" y="335"/>
                </a:cxn>
                <a:cxn ang="0">
                  <a:pos x="432" y="551"/>
                </a:cxn>
                <a:cxn ang="0">
                  <a:pos x="0" y="432"/>
                </a:cxn>
                <a:cxn ang="0">
                  <a:pos x="354" y="158"/>
                </a:cxn>
                <a:cxn ang="0">
                  <a:pos x="432" y="551"/>
                </a:cxn>
              </a:cxnLst>
              <a:rect l="0" t="0" r="r" b="b"/>
              <a:pathLst>
                <a:path w="2037" h="551">
                  <a:moveTo>
                    <a:pt x="321" y="335"/>
                  </a:moveTo>
                  <a:lnTo>
                    <a:pt x="1994" y="3"/>
                  </a:lnTo>
                  <a:cubicBezTo>
                    <a:pt x="2012" y="0"/>
                    <a:pt x="2030" y="11"/>
                    <a:pt x="2033" y="29"/>
                  </a:cubicBezTo>
                  <a:cubicBezTo>
                    <a:pt x="2037" y="47"/>
                    <a:pt x="2025" y="65"/>
                    <a:pt x="2007" y="68"/>
                  </a:cubicBezTo>
                  <a:lnTo>
                    <a:pt x="334" y="400"/>
                  </a:lnTo>
                  <a:cubicBezTo>
                    <a:pt x="316" y="404"/>
                    <a:pt x="298" y="392"/>
                    <a:pt x="295" y="374"/>
                  </a:cubicBezTo>
                  <a:cubicBezTo>
                    <a:pt x="291" y="356"/>
                    <a:pt x="303" y="339"/>
                    <a:pt x="321" y="335"/>
                  </a:cubicBezTo>
                  <a:close/>
                  <a:moveTo>
                    <a:pt x="432" y="551"/>
                  </a:moveTo>
                  <a:lnTo>
                    <a:pt x="0" y="432"/>
                  </a:lnTo>
                  <a:lnTo>
                    <a:pt x="354" y="158"/>
                  </a:lnTo>
                  <a:lnTo>
                    <a:pt x="432" y="551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5"/>
            <p:cNvSpPr>
              <a:spLocks noEditPoints="1"/>
            </p:cNvSpPr>
            <p:nvPr/>
          </p:nvSpPr>
          <p:spPr bwMode="auto">
            <a:xfrm>
              <a:off x="2497" y="1473"/>
              <a:ext cx="244" cy="245"/>
            </a:xfrm>
            <a:custGeom>
              <a:avLst/>
              <a:gdLst/>
              <a:ahLst/>
              <a:cxnLst>
                <a:cxn ang="0">
                  <a:pos x="425" y="3555"/>
                </a:cxn>
                <a:cxn ang="0">
                  <a:pos x="3953" y="26"/>
                </a:cxn>
                <a:cxn ang="0">
                  <a:pos x="4048" y="26"/>
                </a:cxn>
                <a:cxn ang="0">
                  <a:pos x="4048" y="121"/>
                </a:cxn>
                <a:cxn ang="0">
                  <a:pos x="519" y="3649"/>
                </a:cxn>
                <a:cxn ang="0">
                  <a:pos x="425" y="3649"/>
                </a:cxn>
                <a:cxn ang="0">
                  <a:pos x="425" y="3555"/>
                </a:cxn>
                <a:cxn ang="0">
                  <a:pos x="849" y="3791"/>
                </a:cxn>
                <a:cxn ang="0">
                  <a:pos x="0" y="4073"/>
                </a:cxn>
                <a:cxn ang="0">
                  <a:pos x="283" y="3225"/>
                </a:cxn>
                <a:cxn ang="0">
                  <a:pos x="849" y="3791"/>
                </a:cxn>
              </a:cxnLst>
              <a:rect l="0" t="0" r="r" b="b"/>
              <a:pathLst>
                <a:path w="4074" h="4073">
                  <a:moveTo>
                    <a:pt x="425" y="3555"/>
                  </a:moveTo>
                  <a:lnTo>
                    <a:pt x="3953" y="26"/>
                  </a:lnTo>
                  <a:cubicBezTo>
                    <a:pt x="3979" y="0"/>
                    <a:pt x="4022" y="0"/>
                    <a:pt x="4048" y="26"/>
                  </a:cubicBezTo>
                  <a:cubicBezTo>
                    <a:pt x="4074" y="52"/>
                    <a:pt x="4074" y="95"/>
                    <a:pt x="4048" y="121"/>
                  </a:cubicBezTo>
                  <a:lnTo>
                    <a:pt x="519" y="3649"/>
                  </a:lnTo>
                  <a:cubicBezTo>
                    <a:pt x="493" y="3675"/>
                    <a:pt x="451" y="3675"/>
                    <a:pt x="425" y="3649"/>
                  </a:cubicBezTo>
                  <a:cubicBezTo>
                    <a:pt x="399" y="3623"/>
                    <a:pt x="399" y="3581"/>
                    <a:pt x="425" y="3555"/>
                  </a:cubicBezTo>
                  <a:close/>
                  <a:moveTo>
                    <a:pt x="849" y="3791"/>
                  </a:moveTo>
                  <a:lnTo>
                    <a:pt x="0" y="4073"/>
                  </a:lnTo>
                  <a:lnTo>
                    <a:pt x="283" y="3225"/>
                  </a:lnTo>
                  <a:lnTo>
                    <a:pt x="849" y="3791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6"/>
            <p:cNvSpPr>
              <a:spLocks noEditPoints="1"/>
            </p:cNvSpPr>
            <p:nvPr/>
          </p:nvSpPr>
          <p:spPr bwMode="auto">
            <a:xfrm rot="10800000">
              <a:off x="2162" y="2721"/>
              <a:ext cx="292" cy="149"/>
            </a:xfrm>
            <a:custGeom>
              <a:avLst/>
              <a:gdLst/>
              <a:ahLst/>
              <a:cxnLst>
                <a:cxn ang="0">
                  <a:pos x="4830" y="136"/>
                </a:cxn>
                <a:cxn ang="0">
                  <a:pos x="626" y="2244"/>
                </a:cxn>
                <a:cxn ang="0">
                  <a:pos x="537" y="2214"/>
                </a:cxn>
                <a:cxn ang="0">
                  <a:pos x="567" y="2125"/>
                </a:cxn>
                <a:cxn ang="0">
                  <a:pos x="4771" y="17"/>
                </a:cxn>
                <a:cxn ang="0">
                  <a:pos x="4860" y="47"/>
                </a:cxn>
                <a:cxn ang="0">
                  <a:pos x="4830" y="136"/>
                </a:cxn>
                <a:cxn ang="0">
                  <a:pos x="895" y="2482"/>
                </a:cxn>
                <a:cxn ang="0">
                  <a:pos x="0" y="2483"/>
                </a:cxn>
                <a:cxn ang="0">
                  <a:pos x="536" y="1767"/>
                </a:cxn>
                <a:cxn ang="0">
                  <a:pos x="895" y="2482"/>
                </a:cxn>
              </a:cxnLst>
              <a:rect l="0" t="0" r="r" b="b"/>
              <a:pathLst>
                <a:path w="4877" h="2483">
                  <a:moveTo>
                    <a:pt x="4830" y="136"/>
                  </a:moveTo>
                  <a:lnTo>
                    <a:pt x="626" y="2244"/>
                  </a:lnTo>
                  <a:cubicBezTo>
                    <a:pt x="593" y="2260"/>
                    <a:pt x="553" y="2247"/>
                    <a:pt x="537" y="2214"/>
                  </a:cubicBezTo>
                  <a:cubicBezTo>
                    <a:pt x="520" y="2181"/>
                    <a:pt x="534" y="2141"/>
                    <a:pt x="567" y="2125"/>
                  </a:cubicBezTo>
                  <a:lnTo>
                    <a:pt x="4771" y="17"/>
                  </a:lnTo>
                  <a:cubicBezTo>
                    <a:pt x="4804" y="0"/>
                    <a:pt x="4844" y="14"/>
                    <a:pt x="4860" y="47"/>
                  </a:cubicBezTo>
                  <a:cubicBezTo>
                    <a:pt x="4877" y="80"/>
                    <a:pt x="4863" y="120"/>
                    <a:pt x="4830" y="136"/>
                  </a:cubicBezTo>
                  <a:close/>
                  <a:moveTo>
                    <a:pt x="895" y="2482"/>
                  </a:moveTo>
                  <a:lnTo>
                    <a:pt x="0" y="2483"/>
                  </a:lnTo>
                  <a:lnTo>
                    <a:pt x="536" y="1767"/>
                  </a:lnTo>
                  <a:lnTo>
                    <a:pt x="895" y="248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2795" y="1415"/>
              <a:ext cx="31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Top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3043" y="1415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3226" y="1991"/>
              <a:ext cx="73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Plumb line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Rectangle 30"/>
            <p:cNvSpPr>
              <a:spLocks noChangeArrowheads="1"/>
            </p:cNvSpPr>
            <p:nvPr/>
          </p:nvSpPr>
          <p:spPr bwMode="auto">
            <a:xfrm>
              <a:off x="3896" y="1991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Rectangle 31"/>
            <p:cNvSpPr>
              <a:spLocks noChangeArrowheads="1"/>
            </p:cNvSpPr>
            <p:nvPr/>
          </p:nvSpPr>
          <p:spPr bwMode="auto">
            <a:xfrm>
              <a:off x="3514" y="2520"/>
              <a:ext cx="68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Cross bar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4136" y="2520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" name="Rectangle 33"/>
            <p:cNvSpPr>
              <a:spLocks noChangeArrowheads="1"/>
            </p:cNvSpPr>
            <p:nvPr/>
          </p:nvSpPr>
          <p:spPr bwMode="auto">
            <a:xfrm>
              <a:off x="2603" y="3288"/>
              <a:ext cx="63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Plummet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" name="Rectangle 34"/>
            <p:cNvSpPr>
              <a:spLocks noChangeArrowheads="1"/>
            </p:cNvSpPr>
            <p:nvPr/>
          </p:nvSpPr>
          <p:spPr bwMode="auto">
            <a:xfrm>
              <a:off x="3170" y="3288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3658" y="3096"/>
              <a:ext cx="43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Leg B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Rectangle 36"/>
            <p:cNvSpPr>
              <a:spLocks noChangeArrowheads="1"/>
            </p:cNvSpPr>
            <p:nvPr/>
          </p:nvSpPr>
          <p:spPr bwMode="auto">
            <a:xfrm>
              <a:off x="4032" y="3096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1837" y="3240"/>
              <a:ext cx="43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Leg A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7" name="Rectangle 38"/>
            <p:cNvSpPr>
              <a:spLocks noChangeArrowheads="1"/>
            </p:cNvSpPr>
            <p:nvPr/>
          </p:nvSpPr>
          <p:spPr bwMode="auto">
            <a:xfrm>
              <a:off x="2211" y="3240"/>
              <a:ext cx="1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837" y="2855"/>
              <a:ext cx="657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Centre point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9" name="Rectangle 40"/>
            <p:cNvSpPr>
              <a:spLocks noChangeArrowheads="1"/>
            </p:cNvSpPr>
            <p:nvPr/>
          </p:nvSpPr>
          <p:spPr bwMode="auto">
            <a:xfrm>
              <a:off x="2447" y="2855"/>
              <a:ext cx="81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GB" b="1" dirty="0" smtClean="0"/>
              <a:t>A-frame (5/9)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8674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spcBef>
                <a:spcPts val="1200"/>
              </a:spcBef>
              <a:buNone/>
            </a:pPr>
            <a:r>
              <a:rPr lang="en-GB" sz="3600" b="1" dirty="0"/>
              <a:t>Calibrating the A-frame </a:t>
            </a:r>
            <a:endParaRPr lang="en-US" sz="3600" b="1" dirty="0"/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400" dirty="0"/>
              <a:t>Stand the A-frame upright on reasonably level ground. Mark on the ground where the two legs stand. </a:t>
            </a:r>
            <a:endParaRPr lang="en-US" sz="3400" b="1" dirty="0"/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400" dirty="0">
                <a:solidFill>
                  <a:schemeClr val="tx2"/>
                </a:solidFill>
              </a:rPr>
              <a:t>Hold the A-frame still, and use pencil to mark lightly on the crossbar where the string crosses </a:t>
            </a:r>
            <a:r>
              <a:rPr lang="en-GB" sz="3400" dirty="0" smtClean="0">
                <a:solidFill>
                  <a:schemeClr val="tx2"/>
                </a:solidFill>
              </a:rPr>
              <a:t>it.</a:t>
            </a:r>
            <a:endParaRPr lang="en-US" sz="3400" b="1" dirty="0">
              <a:solidFill>
                <a:schemeClr val="tx2"/>
              </a:solidFill>
            </a:endParaRPr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400" dirty="0"/>
              <a:t>Turn the A-frame round, so that each leg stands exactly where the other had stood. </a:t>
            </a:r>
            <a:endParaRPr lang="en-US" sz="3400" b="1" dirty="0"/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400" dirty="0">
                <a:solidFill>
                  <a:schemeClr val="tx2"/>
                </a:solidFill>
              </a:rPr>
              <a:t>Make a second light mark on the crossbar where the string crosses it. </a:t>
            </a:r>
            <a:endParaRPr lang="en-US" sz="3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A-frame (6/9)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373105"/>
            <a:ext cx="5732958" cy="349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1752600"/>
            <a:ext cx="3657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600" dirty="0" smtClean="0"/>
              <a:t>5. The two marks on the crossbar should be fairly close together. Halfway between them gives where the string would cross if the A-frame was standing on perfectly level ground. Mark permanently this centre position with a heavy pencil mark or notch the bar with a knife.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Calibrating the A-frame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can0010"/>
          <p:cNvPicPr>
            <a:picLocks noChangeAspect="1" noChangeArrowheads="1"/>
          </p:cNvPicPr>
          <p:nvPr/>
        </p:nvPicPr>
        <p:blipFill>
          <a:blip r:embed="rId2" cstate="print"/>
          <a:srcRect l="7692"/>
          <a:stretch>
            <a:fillRect/>
          </a:stretch>
        </p:blipFill>
        <p:spPr bwMode="auto">
          <a:xfrm>
            <a:off x="0" y="1524000"/>
            <a:ext cx="2743200" cy="17514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23" name="Picture 3" descr="scan0011"/>
          <p:cNvPicPr>
            <a:picLocks noChangeAspect="1" noChangeArrowheads="1"/>
          </p:cNvPicPr>
          <p:nvPr/>
        </p:nvPicPr>
        <p:blipFill>
          <a:blip r:embed="rId3" cstate="print"/>
          <a:srcRect r="6593"/>
          <a:stretch>
            <a:fillRect/>
          </a:stretch>
        </p:blipFill>
        <p:spPr bwMode="auto">
          <a:xfrm>
            <a:off x="2743200" y="1524000"/>
            <a:ext cx="3340230" cy="18202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24" name="Picture 4" descr="scan0012"/>
          <p:cNvPicPr>
            <a:picLocks noChangeAspect="1" noChangeArrowheads="1"/>
          </p:cNvPicPr>
          <p:nvPr/>
        </p:nvPicPr>
        <p:blipFill>
          <a:blip r:embed="rId4"/>
          <a:srcRect r="6011"/>
          <a:stretch>
            <a:fillRect/>
          </a:stretch>
        </p:blipFill>
        <p:spPr bwMode="auto">
          <a:xfrm>
            <a:off x="5943600" y="1524000"/>
            <a:ext cx="3276600" cy="18866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25" name="Picture 5" descr="scan0013"/>
          <p:cNvPicPr>
            <a:picLocks noChangeAspect="1" noChangeArrowheads="1"/>
          </p:cNvPicPr>
          <p:nvPr/>
        </p:nvPicPr>
        <p:blipFill>
          <a:blip r:embed="rId5" cstate="print"/>
          <a:srcRect l="20338"/>
          <a:stretch>
            <a:fillRect/>
          </a:stretch>
        </p:blipFill>
        <p:spPr bwMode="auto">
          <a:xfrm>
            <a:off x="152400" y="3962400"/>
            <a:ext cx="2743200" cy="18039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0726" name="Title 5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360362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Calibrating the A-frame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76400" y="637381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A-frame (7/9)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5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9" descr="scan000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3962400"/>
            <a:ext cx="2952750" cy="18002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10" descr="scan000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3962400"/>
            <a:ext cx="2841625" cy="18002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72007" y="1019721"/>
            <a:ext cx="77724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A-frame </a:t>
            </a:r>
            <a:r>
              <a:rPr lang="en-US" sz="4000" b="1" dirty="0" smtClean="0"/>
              <a:t>procedures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5" y="1537295"/>
            <a:ext cx="3555995" cy="2012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585" y="3747184"/>
            <a:ext cx="3872023" cy="2178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207" y="1888988"/>
            <a:ext cx="3735545" cy="21946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1753" y="4083663"/>
            <a:ext cx="4053116" cy="219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59525" y="944879"/>
            <a:ext cx="7772400" cy="838200"/>
          </a:xfrm>
        </p:spPr>
        <p:txBody>
          <a:bodyPr/>
          <a:lstStyle/>
          <a:p>
            <a:pPr algn="r"/>
            <a:r>
              <a:rPr lang="en-US" b="1" dirty="0" smtClean="0"/>
              <a:t>Why the difference?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" y="1363980"/>
            <a:ext cx="2829348" cy="31110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119" y="2202763"/>
            <a:ext cx="2771348" cy="3334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90" y="1783079"/>
            <a:ext cx="2105552" cy="17338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3114" y="1599394"/>
            <a:ext cx="3557588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Line Level</a:t>
            </a:r>
            <a:endParaRPr lang="en-US" sz="5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87680"/>
            <a:ext cx="8229600" cy="1143000"/>
          </a:xfrm>
        </p:spPr>
        <p:txBody>
          <a:bodyPr>
            <a:normAutofit/>
          </a:bodyPr>
          <a:lstStyle/>
          <a:p>
            <a:r>
              <a:rPr lang="en-GB" b="1" dirty="0" smtClean="0"/>
              <a:t>Line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en-US" b="1" dirty="0"/>
              <a:t>What is a line level?</a:t>
            </a:r>
            <a:endParaRPr lang="en-GB" b="1" dirty="0"/>
          </a:p>
          <a:p>
            <a:pPr marL="636588" lvl="1" indent="-236538">
              <a:tabLst>
                <a:tab pos="236538" algn="l"/>
              </a:tabLst>
              <a:defRPr/>
            </a:pPr>
            <a:r>
              <a:rPr lang="en-US" dirty="0"/>
              <a:t>A line level is a device constructed out of wooden poles, a twine and a spirit level to identify points of equal height or </a:t>
            </a:r>
            <a:r>
              <a:rPr lang="en-US" dirty="0" smtClean="0"/>
              <a:t>determine height </a:t>
            </a:r>
            <a:r>
              <a:rPr lang="en-US" dirty="0"/>
              <a:t>difference on the earth. </a:t>
            </a:r>
          </a:p>
          <a:p>
            <a:pPr marL="636588" lvl="1" indent="-236538">
              <a:tabLst>
                <a:tab pos="236538" algn="l"/>
              </a:tabLst>
              <a:defRPr/>
            </a:pPr>
            <a:r>
              <a:rPr lang="en-US" dirty="0"/>
              <a:t>The device can be used to measure slope percentage or surface gradient.</a:t>
            </a:r>
            <a:endParaRPr lang="en-GB" dirty="0"/>
          </a:p>
          <a:p>
            <a:pPr marL="0" indent="0">
              <a:buNone/>
            </a:pPr>
            <a:r>
              <a:rPr lang="en-GB" b="1" dirty="0" smtClean="0"/>
              <a:t>Uses </a:t>
            </a:r>
          </a:p>
          <a:p>
            <a:pPr lvl="1"/>
            <a:r>
              <a:rPr lang="en-GB" dirty="0" smtClean="0"/>
              <a:t>Contour</a:t>
            </a:r>
          </a:p>
          <a:p>
            <a:pPr lvl="1"/>
            <a:r>
              <a:rPr lang="en-GB" dirty="0" smtClean="0"/>
              <a:t>Slope</a:t>
            </a:r>
          </a:p>
          <a:p>
            <a:pPr lvl="1"/>
            <a:r>
              <a:rPr lang="en-GB" dirty="0"/>
              <a:t>M</a:t>
            </a:r>
            <a:r>
              <a:rPr lang="en-GB" dirty="0" smtClean="0"/>
              <a:t>easure </a:t>
            </a:r>
            <a:r>
              <a:rPr lang="en-GB" dirty="0"/>
              <a:t>height </a:t>
            </a:r>
            <a:r>
              <a:rPr lang="en-GB" dirty="0" smtClean="0"/>
              <a:t>difference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3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b="1" dirty="0"/>
              <a:t>Line Level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 smtClean="0"/>
              <a:t>Materials </a:t>
            </a:r>
            <a:r>
              <a:rPr lang="en-GB" b="1" dirty="0"/>
              <a:t>required for line level</a:t>
            </a:r>
            <a:endParaRPr lang="en-US" b="1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two </a:t>
            </a:r>
            <a:r>
              <a:rPr lang="en-GB" dirty="0"/>
              <a:t>identical graduated </a:t>
            </a:r>
            <a:r>
              <a:rPr lang="en-GB" dirty="0" smtClean="0"/>
              <a:t>sticks (1.5 </a:t>
            </a:r>
            <a:r>
              <a:rPr lang="en-GB" dirty="0"/>
              <a:t>m </a:t>
            </a:r>
            <a:r>
              <a:rPr lang="en-GB" dirty="0" smtClean="0"/>
              <a:t>height graduated at </a:t>
            </a:r>
            <a:r>
              <a:rPr lang="en-GB" dirty="0"/>
              <a:t>5 cm </a:t>
            </a:r>
            <a:r>
              <a:rPr lang="en-GB" dirty="0" smtClean="0"/>
              <a:t>interval)</a:t>
            </a:r>
            <a:endParaRPr lang="en-US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non-elastic string (10 m) </a:t>
            </a:r>
            <a:endParaRPr lang="en-US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Spirit/string level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5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74949"/>
            <a:ext cx="7886700" cy="7778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Line Level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67394"/>
            <a:ext cx="8305800" cy="489508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43174" y="6286520"/>
            <a:ext cx="1718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Fig. 3: Line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99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can00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714375"/>
            <a:ext cx="3762375" cy="2305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scan0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05199"/>
            <a:ext cx="3824288" cy="2592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scan00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2" y="3505200"/>
            <a:ext cx="3786187" cy="2592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scan00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4" y="714375"/>
            <a:ext cx="3857625" cy="2305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8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>
            <a:noAutofit/>
          </a:bodyPr>
          <a:lstStyle/>
          <a:p>
            <a:r>
              <a:rPr lang="en-GB" sz="3200" b="1" dirty="0" smtClean="0"/>
              <a:t>Constructing the line level</a:t>
            </a:r>
          </a:p>
        </p:txBody>
      </p:sp>
    </p:spTree>
    <p:extLst>
      <p:ext uri="{BB962C8B-B14F-4D97-AF65-F5344CB8AC3E}">
        <p14:creationId xmlns:p14="http://schemas.microsoft.com/office/powerpoint/2010/main" val="361823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7768"/>
            <a:ext cx="7886700" cy="852489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Line Level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067800" cy="6019800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50000"/>
              </a:lnSpc>
              <a:buNone/>
            </a:pP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Construction</a:t>
            </a:r>
          </a:p>
          <a:p>
            <a:pPr marL="514350" lvl="0" indent="-51435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The two sticks are graduated identically at 5 cm interval starting from the top to about 50 cm mark below.</a:t>
            </a:r>
          </a:p>
          <a:p>
            <a:pPr marL="514350" lvl="0" indent="-514350"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dirty="0">
                <a:latin typeface="Times New Roman" pitchFamily="18" charset="0"/>
                <a:cs typeface="Times New Roman" pitchFamily="18" charset="0"/>
              </a:rPr>
              <a:t>The non-elastic string is then tied around the notches on each stick. The length of the string between the sticks is measured (e.g. 10 cm).</a:t>
            </a:r>
          </a:p>
          <a:p>
            <a:pPr marL="514350" indent="-514350"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 dirty="0">
                <a:latin typeface="Times New Roman" pitchFamily="18" charset="0"/>
                <a:cs typeface="Times New Roman" pitchFamily="18" charset="0"/>
              </a:rPr>
              <a:t>The centre of the string is marked and the spirit level suspended</a:t>
            </a:r>
            <a:endParaRPr lang="en-GB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6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914400"/>
            <a:ext cx="78867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Line Level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63246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Setting out contour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900" dirty="0" smtClean="0">
                <a:latin typeface="Times New Roman" pitchFamily="18" charset="0"/>
                <a:cs typeface="Times New Roman" pitchFamily="18" charset="0"/>
              </a:rPr>
              <a:t>The two sticks are held vertically upright with the first stick placed at the starting point.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900" dirty="0" smtClean="0">
                <a:latin typeface="Times New Roman" pitchFamily="18" charset="0"/>
                <a:cs typeface="Times New Roman" pitchFamily="18" charset="0"/>
              </a:rPr>
              <a:t>With the string stretched tightly between the two sticks, the second stick is moved around by try and error to locate a position where the bubble in the spirit-level indicates level.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900" dirty="0" smtClean="0">
                <a:latin typeface="Times New Roman" pitchFamily="18" charset="0"/>
                <a:cs typeface="Times New Roman" pitchFamily="18" charset="0"/>
              </a:rPr>
              <a:t>This gives the location of equal height</a:t>
            </a:r>
            <a:r>
              <a:rPr lang="en-GB" sz="29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GB" sz="2900" dirty="0" smtClean="0">
                <a:latin typeface="Times New Roman" pitchFamily="18" charset="0"/>
                <a:cs typeface="Times New Roman" pitchFamily="18" charset="0"/>
              </a:rPr>
              <a:t>The position is pegged and the procedure repeated.</a:t>
            </a: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77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scan0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11338"/>
            <a:ext cx="3678238" cy="23764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scan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11338"/>
            <a:ext cx="3865562" cy="23764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scan00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525963"/>
            <a:ext cx="3948113" cy="2408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Title 4"/>
          <p:cNvSpPr>
            <a:spLocks noGrp="1"/>
          </p:cNvSpPr>
          <p:nvPr>
            <p:ph type="title"/>
          </p:nvPr>
        </p:nvSpPr>
        <p:spPr>
          <a:xfrm>
            <a:off x="528638" y="1224757"/>
            <a:ext cx="8229600" cy="417512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Marking a contour with a line level</a:t>
            </a:r>
            <a:endParaRPr lang="en-GB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68067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Line level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C:\Users\owner\Pictures\ppp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10" y="1981200"/>
            <a:ext cx="6715172" cy="32861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667000" y="5970169"/>
            <a:ext cx="4424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Fig. : Operation of a line level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4703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8867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Line Level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9144000" cy="6172200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Marking out slope</a:t>
            </a: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sticks are held vertically apart with the string stretched.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spirit level is positioned exactly in the middle of the string.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Operator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stands exactly upslope of Operator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and adjusts the string to get the bubble indicate perfectly levelled.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8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48272" y="1295400"/>
            <a:ext cx="7772400" cy="8382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en-US" b="1" dirty="0" smtClean="0"/>
              <a:t>Yes caring for land makes a difference</a:t>
            </a:r>
            <a:endParaRPr lang="en-US" b="1" dirty="0"/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433972" y="1938852"/>
            <a:ext cx="7886700" cy="491914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Mohammed is an example of a farmer who has realized that good farming practices must always combine conservation and production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Good soil and water management are requirements for a good and stable production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Instead of simple solutions that are supposed to work everywhere, Mohammed applies different methods for different parts of his land with very good results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He experiments and tries to learn from his land, because there are no simple universal solutions to good soil and water management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We shall be sharing ideas, methods and examples which may work for you  or work for others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100" b="1" dirty="0" smtClean="0"/>
              <a:t>We must test and experiment to find out what will work best on our land and suits our needs</a:t>
            </a:r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359407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4400"/>
            <a:ext cx="7886700" cy="77787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Line Level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6248400"/>
          </a:xfrm>
        </p:spPr>
        <p:txBody>
          <a:bodyPr/>
          <a:lstStyle/>
          <a:p>
            <a:pPr marL="514350" indent="-514350" algn="just">
              <a:lnSpc>
                <a:spcPct val="150000"/>
              </a:lnSpc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Marking out slope</a:t>
            </a:r>
            <a:endParaRPr lang="en-GB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AutoNum type="arabicPeriod" startAt="4"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When the bubble in the level is between the two marks this means that the sticks are positioned horizontally.</a:t>
            </a:r>
          </a:p>
          <a:p>
            <a:pPr marL="514350" indent="-514350" algn="just">
              <a:lnSpc>
                <a:spcPct val="150000"/>
              </a:lnSpc>
              <a:buFont typeface="Arial" pitchFamily="34" charset="0"/>
              <a:buAutoNum type="arabicPeriod" startAt="4"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The height of the sticks is read which represents the difference in height between the two levelling sticks.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6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330994" y="1081881"/>
            <a:ext cx="8229600" cy="490537"/>
          </a:xfrm>
        </p:spPr>
        <p:txBody>
          <a:bodyPr>
            <a:normAutofit fontScale="90000"/>
          </a:bodyPr>
          <a:lstStyle/>
          <a:p>
            <a:r>
              <a:rPr lang="en-GB" sz="3200" b="1" dirty="0" smtClean="0"/>
              <a:t>Measuring percentage slope of gradient</a:t>
            </a:r>
          </a:p>
        </p:txBody>
      </p:sp>
      <p:pic>
        <p:nvPicPr>
          <p:cNvPr id="40963" name="Picture 2" descr="scan0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676400"/>
            <a:ext cx="3529013" cy="2365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3" descr="scan0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76400"/>
            <a:ext cx="3678237" cy="23764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5" name="Picture 4" descr="scan0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391025"/>
            <a:ext cx="4176712" cy="2447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6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107502" y="966380"/>
            <a:ext cx="7772400" cy="838200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smtClean="0"/>
              <a:t>Line Level procedures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61" y="1913207"/>
            <a:ext cx="3022520" cy="20034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45" y="4568264"/>
            <a:ext cx="2571750" cy="1857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481" y="1973539"/>
            <a:ext cx="1635919" cy="1943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54" y="4225941"/>
            <a:ext cx="2636044" cy="1895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6073" y="1912522"/>
            <a:ext cx="2593181" cy="1885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4520" y="4097503"/>
            <a:ext cx="3086100" cy="25622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1049" y="132805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1</a:t>
            </a:r>
            <a:endParaRPr lang="en-US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361049" y="408768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2</a:t>
            </a:r>
            <a:endParaRPr lang="en-US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01792" y="373546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45560" y="1804581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1549" y="352549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9912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Knowing your soils</a:t>
            </a:r>
            <a:endParaRPr lang="en-US" sz="5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42260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80010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7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2700000" scaled="1"/>
                </a:gradFill>
                <a:latin typeface="Arial Black"/>
              </a:rPr>
              <a:t>WHAT CAN MY SOIL TELL ME?</a:t>
            </a:r>
            <a:endParaRPr lang="en-US" sz="72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2700000" scaled="1"/>
              </a:gradFill>
              <a:latin typeface="Arial Black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435" y="1676400"/>
            <a:ext cx="4979765" cy="48107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5334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DR. BOASIAKO OHENE ANTWI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6400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Hayes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152400"/>
            <a:ext cx="6904037" cy="406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SOIL </a:t>
            </a:r>
          </a:p>
        </p:txBody>
      </p:sp>
      <p:pic>
        <p:nvPicPr>
          <p:cNvPr id="7173" name="Picture 11" descr="C:\Documents and Settings\rhayes\My Documents\Office\Graphics\Pictures\Soil Profiles 2\ENGLEHARD_FROM_HYDE_CO.BMP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/>
          <a:srcRect l="2008" t="842" r="3012" b="17509"/>
          <a:stretch>
            <a:fillRect/>
          </a:stretch>
        </p:blipFill>
        <p:spPr>
          <a:xfrm>
            <a:off x="381001" y="533400"/>
            <a:ext cx="2085452" cy="2971800"/>
          </a:xfrm>
          <a:noFill/>
        </p:spPr>
      </p:pic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228600" y="152400"/>
            <a:ext cx="1013419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Arial Narrow" pitchFamily="34" charset="0"/>
              </a:rPr>
              <a:t>Source: Hayes</a:t>
            </a:r>
            <a:endParaRPr lang="en-US" sz="1200" dirty="0">
              <a:latin typeface="Arial Narrow" pitchFamily="34" charset="0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520825" y="2617788"/>
            <a:ext cx="6921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1800" b="1" dirty="0">
                <a:latin typeface="Arial" pitchFamily="34" charset="0"/>
              </a:rPr>
              <a:t>High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1546225" y="3379788"/>
            <a:ext cx="64135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chemeClr val="bg2"/>
                </a:solidFill>
                <a:latin typeface="Arial" pitchFamily="34" charset="0"/>
              </a:rPr>
              <a:t>Low</a:t>
            </a:r>
          </a:p>
        </p:txBody>
      </p:sp>
      <p:pic>
        <p:nvPicPr>
          <p:cNvPr id="9" name="Picture 16" descr="C:\Documents and Settings\rhayes\My Documents\Office\Graphics\Pictures\Soil Profiles 2\GEORGEVILLE.GIF"/>
          <p:cNvPicPr>
            <a:picLocks noChangeAspect="1" noChangeArrowheads="1"/>
          </p:cNvPicPr>
          <p:nvPr/>
        </p:nvPicPr>
        <p:blipFill>
          <a:blip r:embed="rId3"/>
          <a:srcRect l="1389" t="6673" r="1894" b="630"/>
          <a:stretch>
            <a:fillRect/>
          </a:stretch>
        </p:blipFill>
        <p:spPr>
          <a:xfrm>
            <a:off x="2971801" y="609601"/>
            <a:ext cx="1955721" cy="2819399"/>
          </a:xfrm>
          <a:prstGeom prst="rect">
            <a:avLst/>
          </a:prstGeom>
          <a:noFill/>
        </p:spPr>
      </p:pic>
      <p:pic>
        <p:nvPicPr>
          <p:cNvPr id="10" name="Picture 7" descr="C:\Documents and Settings\rhayes\My Documents\Office\Graphics\Pictures\Soil Profiles 2\APPLING_FROM_CAMP_BUTNER.BMP"/>
          <p:cNvPicPr>
            <a:picLocks noChangeAspect="1" noChangeArrowheads="1"/>
          </p:cNvPicPr>
          <p:nvPr/>
        </p:nvPicPr>
        <p:blipFill>
          <a:blip r:embed="rId4"/>
          <a:srcRect l="1529" t="1134" r="1479" b="16071"/>
          <a:stretch>
            <a:fillRect/>
          </a:stretch>
        </p:blipFill>
        <p:spPr>
          <a:xfrm>
            <a:off x="5715000" y="533400"/>
            <a:ext cx="2050820" cy="2895601"/>
          </a:xfrm>
          <a:prstGeom prst="rect">
            <a:avLst/>
          </a:prstGeom>
          <a:noFill/>
        </p:spPr>
      </p:pic>
      <p:pic>
        <p:nvPicPr>
          <p:cNvPr id="11" name="Picture 13" descr="C:\Documents and Settings\rhayes\My Documents\Office\Graphics\Pictures\Soil Profiles\RETICUL.TIF"/>
          <p:cNvPicPr>
            <a:picLocks noChangeAspect="1" noChangeArrowheads="1"/>
          </p:cNvPicPr>
          <p:nvPr/>
        </p:nvPicPr>
        <p:blipFill>
          <a:blip r:embed="rId5" cstate="print"/>
          <a:srcRect l="2634" r="2576" b="1775"/>
          <a:stretch>
            <a:fillRect/>
          </a:stretch>
        </p:blipFill>
        <p:spPr>
          <a:xfrm>
            <a:off x="411860" y="3581400"/>
            <a:ext cx="2026540" cy="3048000"/>
          </a:xfrm>
          <a:prstGeom prst="rect">
            <a:avLst/>
          </a:prstGeom>
          <a:noFill/>
        </p:spPr>
      </p:pic>
      <p:pic>
        <p:nvPicPr>
          <p:cNvPr id="12" name="Picture 9" descr="C:\Documents and Settings\rhayes\My Documents\Office\Graphics\Pictures\Soil Profiles\Creedmoor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971801" y="3647217"/>
            <a:ext cx="1981200" cy="2905983"/>
          </a:xfrm>
          <a:prstGeom prst="rect">
            <a:avLst/>
          </a:prstGeom>
          <a:noFill/>
        </p:spPr>
      </p:pic>
      <p:pic>
        <p:nvPicPr>
          <p:cNvPr id="13" name="Picture 5" descr="C:\Documents and Settings\rhayes\My Documents\Office\Graphics\Pictures\Soil Profiles\Redox.tif"/>
          <p:cNvPicPr>
            <a:picLocks noChangeAspect="1" noChangeArrowheads="1"/>
          </p:cNvPicPr>
          <p:nvPr/>
        </p:nvPicPr>
        <p:blipFill>
          <a:blip r:embed="rId7"/>
          <a:srcRect r="20543"/>
          <a:stretch>
            <a:fillRect/>
          </a:stretch>
        </p:blipFill>
        <p:spPr>
          <a:xfrm>
            <a:off x="5715000" y="3505200"/>
            <a:ext cx="1981200" cy="3048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848600" y="4648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Hayes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49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Because it supports the plant and nourishes it</a:t>
            </a:r>
          </a:p>
          <a:p>
            <a:pPr>
              <a:buNone/>
            </a:pPr>
            <a:endParaRPr lang="en-US" b="1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82638" y="2344738"/>
            <a:ext cx="3709987" cy="4135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Color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Structure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Shrink-swell Potential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Density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Porosity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Permeability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153025" y="2305050"/>
            <a:ext cx="3602038" cy="413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v"/>
            </a:pPr>
            <a:r>
              <a:rPr lang="en-US" sz="2800" dirty="0"/>
              <a:t>Infiltration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v"/>
            </a:pPr>
            <a:r>
              <a:rPr lang="en-US" sz="2800" dirty="0"/>
              <a:t>Drainage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v"/>
            </a:pPr>
            <a:r>
              <a:rPr lang="en-US" sz="2800" dirty="0"/>
              <a:t>Depth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v"/>
            </a:pPr>
            <a:r>
              <a:rPr lang="en-US" sz="2800" dirty="0" smtClean="0"/>
              <a:t>Water </a:t>
            </a:r>
            <a:r>
              <a:rPr lang="en-US" sz="2800" dirty="0"/>
              <a:t>Holding Capacity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v"/>
            </a:pPr>
            <a:endParaRPr lang="en-US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v"/>
            </a:pPr>
            <a:r>
              <a:rPr lang="en-US" sz="2800" dirty="0" smtClean="0"/>
              <a:t>Nutrient storage</a:t>
            </a:r>
            <a:endParaRPr lang="en-US" sz="2800" dirty="0"/>
          </a:p>
        </p:txBody>
      </p:sp>
      <p:sp>
        <p:nvSpPr>
          <p:cNvPr id="9" name="WordArt 1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457200" y="685800"/>
            <a:ext cx="8229600" cy="731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72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2700000" scaled="1"/>
                </a:gradFill>
                <a:latin typeface="Arial Black"/>
              </a:rPr>
              <a:t>WHY STUDY THE SOIL</a:t>
            </a:r>
            <a:endParaRPr lang="en-US" sz="72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2700000" scaled="1"/>
              </a:gradFill>
              <a:latin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6400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Hayes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 advAuto="0"/>
      <p:bldP spid="7" grpId="0" build="p" autoUpdateAnimBg="0" advAuto="0"/>
      <p:bldP spid="9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7200" y="0"/>
          <a:ext cx="7772400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5562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CLASSIFICATION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SIZE</a:t>
                      </a:r>
                      <a:r>
                        <a:rPr lang="en-US" sz="2400" b="1" baseline="0" dirty="0" smtClean="0"/>
                        <a:t> COMPARISON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BOULDER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LEMON SIZE OR GREATER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GRAVEL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GROUNDNUT SIZE 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SAND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BROOM STRAW DIAMETER TO SIZE OF GRANULATED SUGAR OR SALT :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Individual grain sizes can be detected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SILT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DIFFICULT TO DISCERN WITH NAKED EYE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CLAY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DIFFICULT TO DEISCERN WITH NAKED EYE</a:t>
                      </a:r>
                    </a:p>
                    <a:p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1" y="457200"/>
            <a:ext cx="6645224" cy="63380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05400" y="457200"/>
            <a:ext cx="396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CAN I IDENTIFY MY </a:t>
            </a:r>
            <a:r>
              <a:rPr lang="en-US" sz="3200" b="1" u="sng" dirty="0" smtClean="0">
                <a:solidFill>
                  <a:srgbClr val="FF0000"/>
                </a:solidFill>
              </a:rPr>
              <a:t>TEXTURAL</a:t>
            </a:r>
            <a:r>
              <a:rPr lang="en-US" sz="3200" b="1" dirty="0" smtClean="0">
                <a:solidFill>
                  <a:srgbClr val="FF0000"/>
                </a:solidFill>
              </a:rPr>
              <a:t> CLASS?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294195"/>
              </p:ext>
            </p:extLst>
          </p:nvPr>
        </p:nvGraphicFramePr>
        <p:xfrm>
          <a:off x="381000" y="1905000"/>
          <a:ext cx="777240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5562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CLASSIFICATION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SIZE</a:t>
                      </a:r>
                      <a:r>
                        <a:rPr lang="en-US" sz="2400" b="1" baseline="0" dirty="0" smtClean="0"/>
                        <a:t> COMPARISON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SILT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DIFFICULT TO DISCERN WITH NAKED EYE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When dry, it may be cloddy; readily pulverizes to powder with a soft, flourlike feel.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CLAY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DIFFICULT TO DEISCERN WITH NAKED EYE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Difficult to pulverize into a soft, flourlike powder when dry</a:t>
                      </a:r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800" b="1" dirty="0" smtClean="0"/>
                    </a:p>
                    <a:p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1499601"/>
            <a:ext cx="8987766" cy="8382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en-US" b="1" dirty="0" smtClean="0"/>
              <a:t>What is the problem? Where is the problem?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19" y="1944051"/>
            <a:ext cx="2764631" cy="259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98" y="4710613"/>
            <a:ext cx="4029075" cy="1504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700" y="2192747"/>
            <a:ext cx="3429000" cy="2076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4630" y="4478656"/>
            <a:ext cx="3386138" cy="2409825"/>
          </a:xfrm>
          <a:prstGeom prst="rect">
            <a:avLst/>
          </a:prstGeom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554890" y="2133331"/>
            <a:ext cx="2102644" cy="2099945"/>
            <a:chOff x="1320" y="1968"/>
            <a:chExt cx="4415" cy="3307"/>
          </a:xfrm>
        </p:grpSpPr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6" y="2549"/>
              <a:ext cx="1386" cy="1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2549"/>
              <a:ext cx="1466" cy="1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3697" y="2544"/>
              <a:ext cx="1476" cy="1230"/>
              <a:chOff x="3697" y="2544"/>
              <a:chExt cx="1476" cy="1230"/>
            </a:xfrm>
          </p:grpSpPr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3697" y="2544"/>
                <a:ext cx="1476" cy="1230"/>
              </a:xfrm>
              <a:custGeom>
                <a:avLst/>
                <a:gdLst>
                  <a:gd name="T0" fmla="+- 0 5173 3697"/>
                  <a:gd name="T1" fmla="*/ T0 w 1476"/>
                  <a:gd name="T2" fmla="+- 0 2544 2544"/>
                  <a:gd name="T3" fmla="*/ 2544 h 1230"/>
                  <a:gd name="T4" fmla="+- 0 3697 3697"/>
                  <a:gd name="T5" fmla="*/ T4 w 1476"/>
                  <a:gd name="T6" fmla="+- 0 2544 2544"/>
                  <a:gd name="T7" fmla="*/ 2544 h 1230"/>
                  <a:gd name="T8" fmla="+- 0 3697 3697"/>
                  <a:gd name="T9" fmla="*/ T8 w 1476"/>
                  <a:gd name="T10" fmla="+- 0 3774 2544"/>
                  <a:gd name="T11" fmla="*/ 3774 h 1230"/>
                  <a:gd name="T12" fmla="+- 0 5173 3697"/>
                  <a:gd name="T13" fmla="*/ T12 w 1476"/>
                  <a:gd name="T14" fmla="+- 0 3774 2544"/>
                  <a:gd name="T15" fmla="*/ 3774 h 1230"/>
                  <a:gd name="T16" fmla="+- 0 5173 3697"/>
                  <a:gd name="T17" fmla="*/ T16 w 1476"/>
                  <a:gd name="T18" fmla="+- 0 3771 2544"/>
                  <a:gd name="T19" fmla="*/ 3771 h 1230"/>
                  <a:gd name="T20" fmla="+- 0 3702 3697"/>
                  <a:gd name="T21" fmla="*/ T20 w 1476"/>
                  <a:gd name="T22" fmla="+- 0 3771 2544"/>
                  <a:gd name="T23" fmla="*/ 3771 h 1230"/>
                  <a:gd name="T24" fmla="+- 0 3700 3697"/>
                  <a:gd name="T25" fmla="*/ T24 w 1476"/>
                  <a:gd name="T26" fmla="+- 0 3770 2544"/>
                  <a:gd name="T27" fmla="*/ 3770 h 1230"/>
                  <a:gd name="T28" fmla="+- 0 3702 3697"/>
                  <a:gd name="T29" fmla="*/ T28 w 1476"/>
                  <a:gd name="T30" fmla="+- 0 3770 2544"/>
                  <a:gd name="T31" fmla="*/ 3770 h 1230"/>
                  <a:gd name="T32" fmla="+- 0 3702 3697"/>
                  <a:gd name="T33" fmla="*/ T32 w 1476"/>
                  <a:gd name="T34" fmla="+- 0 2549 2544"/>
                  <a:gd name="T35" fmla="*/ 2549 h 1230"/>
                  <a:gd name="T36" fmla="+- 0 3700 3697"/>
                  <a:gd name="T37" fmla="*/ T36 w 1476"/>
                  <a:gd name="T38" fmla="+- 0 2549 2544"/>
                  <a:gd name="T39" fmla="*/ 2549 h 1230"/>
                  <a:gd name="T40" fmla="+- 0 3702 3697"/>
                  <a:gd name="T41" fmla="*/ T40 w 1476"/>
                  <a:gd name="T42" fmla="+- 0 2546 2544"/>
                  <a:gd name="T43" fmla="*/ 2546 h 1230"/>
                  <a:gd name="T44" fmla="+- 0 5173 3697"/>
                  <a:gd name="T45" fmla="*/ T44 w 1476"/>
                  <a:gd name="T46" fmla="+- 0 2546 2544"/>
                  <a:gd name="T47" fmla="*/ 2546 h 1230"/>
                  <a:gd name="T48" fmla="+- 0 5173 3697"/>
                  <a:gd name="T49" fmla="*/ T48 w 1476"/>
                  <a:gd name="T50" fmla="+- 0 2544 2544"/>
                  <a:gd name="T51" fmla="*/ 2544 h 12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1476" h="1230">
                    <a:moveTo>
                      <a:pt x="1476" y="0"/>
                    </a:moveTo>
                    <a:lnTo>
                      <a:pt x="0" y="0"/>
                    </a:lnTo>
                    <a:lnTo>
                      <a:pt x="0" y="1230"/>
                    </a:lnTo>
                    <a:lnTo>
                      <a:pt x="1476" y="1230"/>
                    </a:lnTo>
                    <a:lnTo>
                      <a:pt x="1476" y="1227"/>
                    </a:lnTo>
                    <a:lnTo>
                      <a:pt x="5" y="1227"/>
                    </a:lnTo>
                    <a:lnTo>
                      <a:pt x="3" y="1226"/>
                    </a:lnTo>
                    <a:lnTo>
                      <a:pt x="5" y="122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1476" y="2"/>
                    </a:lnTo>
                    <a:lnTo>
                      <a:pt x="1476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3700" y="3770"/>
              <a:ext cx="2" cy="2"/>
              <a:chOff x="3700" y="3770"/>
              <a:chExt cx="2" cy="2"/>
            </a:xfrm>
          </p:grpSpPr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3700" y="3770"/>
                <a:ext cx="2" cy="2"/>
              </a:xfrm>
              <a:custGeom>
                <a:avLst/>
                <a:gdLst>
                  <a:gd name="T0" fmla="+- 0 3702 3700"/>
                  <a:gd name="T1" fmla="*/ T0 w 2"/>
                  <a:gd name="T2" fmla="+- 0 3770 3770"/>
                  <a:gd name="T3" fmla="*/ 3770 h 1"/>
                  <a:gd name="T4" fmla="+- 0 3700 3700"/>
                  <a:gd name="T5" fmla="*/ T4 w 2"/>
                  <a:gd name="T6" fmla="+- 0 3770 3770"/>
                  <a:gd name="T7" fmla="*/ 3770 h 1"/>
                  <a:gd name="T8" fmla="+- 0 3702 3700"/>
                  <a:gd name="T9" fmla="*/ T8 w 2"/>
                  <a:gd name="T10" fmla="+- 0 3771 3770"/>
                  <a:gd name="T11" fmla="*/ 3771 h 1"/>
                  <a:gd name="T12" fmla="+- 0 3702 3700"/>
                  <a:gd name="T13" fmla="*/ T12 w 2"/>
                  <a:gd name="T14" fmla="+- 0 3770 3770"/>
                  <a:gd name="T15" fmla="*/ 3770 h 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3702" y="3771"/>
              <a:ext cx="1466" cy="2"/>
              <a:chOff x="3702" y="3771"/>
              <a:chExt cx="1466" cy="2"/>
            </a:xfrm>
          </p:grpSpPr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3702" y="3771"/>
                <a:ext cx="1466" cy="2"/>
              </a:xfrm>
              <a:custGeom>
                <a:avLst/>
                <a:gdLst>
                  <a:gd name="T0" fmla="+- 0 3702 3702"/>
                  <a:gd name="T1" fmla="*/ T0 w 1466"/>
                  <a:gd name="T2" fmla="+- 0 5168 3702"/>
                  <a:gd name="T3" fmla="*/ T2 w 1466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466">
                    <a:moveTo>
                      <a:pt x="0" y="0"/>
                    </a:moveTo>
                    <a:lnTo>
                      <a:pt x="1466" y="0"/>
                    </a:lnTo>
                  </a:path>
                </a:pathLst>
              </a:custGeom>
              <a:noFill/>
              <a:ln w="2032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5168" y="2546"/>
              <a:ext cx="2" cy="1225"/>
              <a:chOff x="5168" y="2546"/>
              <a:chExt cx="2" cy="1225"/>
            </a:xfrm>
          </p:grpSpPr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5168" y="2546"/>
                <a:ext cx="2" cy="1225"/>
              </a:xfrm>
              <a:custGeom>
                <a:avLst/>
                <a:gdLst>
                  <a:gd name="T0" fmla="+- 0 2546 2546"/>
                  <a:gd name="T1" fmla="*/ 2546 h 1225"/>
                  <a:gd name="T2" fmla="+- 0 3771 2546"/>
                  <a:gd name="T3" fmla="*/ 3771 h 1225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225">
                    <a:moveTo>
                      <a:pt x="0" y="0"/>
                    </a:moveTo>
                    <a:lnTo>
                      <a:pt x="0" y="1225"/>
                    </a:lnTo>
                  </a:path>
                </a:pathLst>
              </a:custGeom>
              <a:noFill/>
              <a:ln w="1270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5168" y="3770"/>
              <a:ext cx="5" cy="2"/>
              <a:chOff x="5168" y="3770"/>
              <a:chExt cx="5" cy="2"/>
            </a:xfrm>
          </p:grpSpPr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5168" y="3770"/>
                <a:ext cx="5" cy="2"/>
              </a:xfrm>
              <a:custGeom>
                <a:avLst/>
                <a:gdLst>
                  <a:gd name="T0" fmla="+- 0 5173 5168"/>
                  <a:gd name="T1" fmla="*/ T0 w 5"/>
                  <a:gd name="T2" fmla="+- 0 3770 3770"/>
                  <a:gd name="T3" fmla="*/ 3770 h 1"/>
                  <a:gd name="T4" fmla="+- 0 5171 5168"/>
                  <a:gd name="T5" fmla="*/ T4 w 5"/>
                  <a:gd name="T6" fmla="+- 0 3770 3770"/>
                  <a:gd name="T7" fmla="*/ 3770 h 1"/>
                  <a:gd name="T8" fmla="+- 0 5168 5168"/>
                  <a:gd name="T9" fmla="*/ T8 w 5"/>
                  <a:gd name="T10" fmla="+- 0 3771 3770"/>
                  <a:gd name="T11" fmla="*/ 3771 h 1"/>
                  <a:gd name="T12" fmla="+- 0 5173 5168"/>
                  <a:gd name="T13" fmla="*/ T12 w 5"/>
                  <a:gd name="T14" fmla="+- 0 3771 3770"/>
                  <a:gd name="T15" fmla="*/ 3771 h 1"/>
                  <a:gd name="T16" fmla="+- 0 5173 5168"/>
                  <a:gd name="T17" fmla="*/ T16 w 5"/>
                  <a:gd name="T18" fmla="+- 0 3770 3770"/>
                  <a:gd name="T19" fmla="*/ 3770 h 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16"/>
            <p:cNvGrpSpPr>
              <a:grpSpLocks/>
            </p:cNvGrpSpPr>
            <p:nvPr/>
          </p:nvGrpSpPr>
          <p:grpSpPr bwMode="auto">
            <a:xfrm>
              <a:off x="3700" y="2546"/>
              <a:ext cx="2" cy="2"/>
              <a:chOff x="3700" y="2546"/>
              <a:chExt cx="2" cy="2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3700" y="2546"/>
                <a:ext cx="2" cy="2"/>
              </a:xfrm>
              <a:custGeom>
                <a:avLst/>
                <a:gdLst>
                  <a:gd name="T0" fmla="+- 0 3702 3700"/>
                  <a:gd name="T1" fmla="*/ T0 w 2"/>
                  <a:gd name="T2" fmla="+- 0 2546 2546"/>
                  <a:gd name="T3" fmla="*/ 2546 h 2"/>
                  <a:gd name="T4" fmla="+- 0 3700 3700"/>
                  <a:gd name="T5" fmla="*/ T4 w 2"/>
                  <a:gd name="T6" fmla="+- 0 2549 2546"/>
                  <a:gd name="T7" fmla="*/ 2549 h 2"/>
                  <a:gd name="T8" fmla="+- 0 3702 3700"/>
                  <a:gd name="T9" fmla="*/ T8 w 2"/>
                  <a:gd name="T10" fmla="+- 0 2549 2546"/>
                  <a:gd name="T11" fmla="*/ 2549 h 2"/>
                  <a:gd name="T12" fmla="+- 0 3702 3700"/>
                  <a:gd name="T13" fmla="*/ T12 w 2"/>
                  <a:gd name="T14" fmla="+- 0 2546 2546"/>
                  <a:gd name="T15" fmla="*/ 2546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17"/>
            <p:cNvGrpSpPr>
              <a:grpSpLocks/>
            </p:cNvGrpSpPr>
            <p:nvPr/>
          </p:nvGrpSpPr>
          <p:grpSpPr bwMode="auto">
            <a:xfrm>
              <a:off x="3702" y="2547"/>
              <a:ext cx="1466" cy="2"/>
              <a:chOff x="3702" y="2547"/>
              <a:chExt cx="1466" cy="2"/>
            </a:xfrm>
          </p:grpSpPr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3702" y="2547"/>
                <a:ext cx="1466" cy="2"/>
              </a:xfrm>
              <a:custGeom>
                <a:avLst/>
                <a:gdLst>
                  <a:gd name="T0" fmla="+- 0 3702 3702"/>
                  <a:gd name="T1" fmla="*/ T0 w 1466"/>
                  <a:gd name="T2" fmla="+- 0 5168 3702"/>
                  <a:gd name="T3" fmla="*/ T2 w 1466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466">
                    <a:moveTo>
                      <a:pt x="0" y="0"/>
                    </a:moveTo>
                    <a:lnTo>
                      <a:pt x="1466" y="0"/>
                    </a:lnTo>
                  </a:path>
                </a:pathLst>
              </a:custGeom>
              <a:noFill/>
              <a:ln w="2794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8"/>
            <p:cNvGrpSpPr>
              <a:grpSpLocks/>
            </p:cNvGrpSpPr>
            <p:nvPr/>
          </p:nvGrpSpPr>
          <p:grpSpPr bwMode="auto">
            <a:xfrm>
              <a:off x="1796" y="2546"/>
              <a:ext cx="3377" cy="2471"/>
              <a:chOff x="1796" y="2546"/>
              <a:chExt cx="3377" cy="2471"/>
            </a:xfrm>
          </p:grpSpPr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5168" y="2546"/>
                <a:ext cx="5" cy="2"/>
              </a:xfrm>
              <a:custGeom>
                <a:avLst/>
                <a:gdLst>
                  <a:gd name="T0" fmla="+- 0 5173 5168"/>
                  <a:gd name="T1" fmla="*/ T0 w 5"/>
                  <a:gd name="T2" fmla="+- 0 2546 2546"/>
                  <a:gd name="T3" fmla="*/ 2546 h 2"/>
                  <a:gd name="T4" fmla="+- 0 5168 5168"/>
                  <a:gd name="T5" fmla="*/ T4 w 5"/>
                  <a:gd name="T6" fmla="+- 0 2546 2546"/>
                  <a:gd name="T7" fmla="*/ 2546 h 2"/>
                  <a:gd name="T8" fmla="+- 0 5171 5168"/>
                  <a:gd name="T9" fmla="*/ T8 w 5"/>
                  <a:gd name="T10" fmla="+- 0 2549 2546"/>
                  <a:gd name="T11" fmla="*/ 2549 h 2"/>
                  <a:gd name="T12" fmla="+- 0 5173 5168"/>
                  <a:gd name="T13" fmla="*/ T12 w 5"/>
                  <a:gd name="T14" fmla="+- 0 2549 2546"/>
                  <a:gd name="T15" fmla="*/ 2549 h 2"/>
                  <a:gd name="T16" fmla="+- 0 5173 5168"/>
                  <a:gd name="T17" fmla="*/ T16 w 5"/>
                  <a:gd name="T18" fmla="+- 0 2546 2546"/>
                  <a:gd name="T19" fmla="*/ 2546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pic>
            <p:nvPicPr>
              <p:cNvPr id="56" name="Picture 5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6" y="4004"/>
                <a:ext cx="1362" cy="10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Group 19"/>
            <p:cNvGrpSpPr>
              <a:grpSpLocks/>
            </p:cNvGrpSpPr>
            <p:nvPr/>
          </p:nvGrpSpPr>
          <p:grpSpPr bwMode="auto">
            <a:xfrm>
              <a:off x="1792" y="3999"/>
              <a:ext cx="1372" cy="1022"/>
              <a:chOff x="1792" y="3999"/>
              <a:chExt cx="1372" cy="1022"/>
            </a:xfrm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792" y="3999"/>
                <a:ext cx="1372" cy="1022"/>
              </a:xfrm>
              <a:custGeom>
                <a:avLst/>
                <a:gdLst>
                  <a:gd name="T0" fmla="+- 0 3163 1792"/>
                  <a:gd name="T1" fmla="*/ T0 w 1372"/>
                  <a:gd name="T2" fmla="+- 0 3999 3999"/>
                  <a:gd name="T3" fmla="*/ 3999 h 1022"/>
                  <a:gd name="T4" fmla="+- 0 1792 1792"/>
                  <a:gd name="T5" fmla="*/ T4 w 1372"/>
                  <a:gd name="T6" fmla="+- 0 3999 3999"/>
                  <a:gd name="T7" fmla="*/ 3999 h 1022"/>
                  <a:gd name="T8" fmla="+- 0 1792 1792"/>
                  <a:gd name="T9" fmla="*/ T8 w 1372"/>
                  <a:gd name="T10" fmla="+- 0 5022 3999"/>
                  <a:gd name="T11" fmla="*/ 5022 h 1022"/>
                  <a:gd name="T12" fmla="+- 0 3163 1792"/>
                  <a:gd name="T13" fmla="*/ T12 w 1372"/>
                  <a:gd name="T14" fmla="+- 0 5022 3999"/>
                  <a:gd name="T15" fmla="*/ 5022 h 1022"/>
                  <a:gd name="T16" fmla="+- 0 3163 1792"/>
                  <a:gd name="T17" fmla="*/ T16 w 1372"/>
                  <a:gd name="T18" fmla="+- 0 5019 3999"/>
                  <a:gd name="T19" fmla="*/ 5019 h 1022"/>
                  <a:gd name="T20" fmla="+- 0 1796 1792"/>
                  <a:gd name="T21" fmla="*/ T20 w 1372"/>
                  <a:gd name="T22" fmla="+- 0 5019 3999"/>
                  <a:gd name="T23" fmla="*/ 5019 h 1022"/>
                  <a:gd name="T24" fmla="+- 0 1794 1792"/>
                  <a:gd name="T25" fmla="*/ T24 w 1372"/>
                  <a:gd name="T26" fmla="+- 0 5017 3999"/>
                  <a:gd name="T27" fmla="*/ 5017 h 1022"/>
                  <a:gd name="T28" fmla="+- 0 1796 1792"/>
                  <a:gd name="T29" fmla="*/ T28 w 1372"/>
                  <a:gd name="T30" fmla="+- 0 5017 3999"/>
                  <a:gd name="T31" fmla="*/ 5017 h 1022"/>
                  <a:gd name="T32" fmla="+- 0 1796 1792"/>
                  <a:gd name="T33" fmla="*/ T32 w 1372"/>
                  <a:gd name="T34" fmla="+- 0 4004 3999"/>
                  <a:gd name="T35" fmla="*/ 4004 h 1022"/>
                  <a:gd name="T36" fmla="+- 0 1794 1792"/>
                  <a:gd name="T37" fmla="*/ T36 w 1372"/>
                  <a:gd name="T38" fmla="+- 0 4004 3999"/>
                  <a:gd name="T39" fmla="*/ 4004 h 1022"/>
                  <a:gd name="T40" fmla="+- 0 1796 1792"/>
                  <a:gd name="T41" fmla="*/ T40 w 1372"/>
                  <a:gd name="T42" fmla="+- 0 4002 3999"/>
                  <a:gd name="T43" fmla="*/ 4002 h 1022"/>
                  <a:gd name="T44" fmla="+- 0 3163 1792"/>
                  <a:gd name="T45" fmla="*/ T44 w 1372"/>
                  <a:gd name="T46" fmla="+- 0 4002 3999"/>
                  <a:gd name="T47" fmla="*/ 4002 h 1022"/>
                  <a:gd name="T48" fmla="+- 0 3163 1792"/>
                  <a:gd name="T49" fmla="*/ T48 w 1372"/>
                  <a:gd name="T50" fmla="+- 0 3999 3999"/>
                  <a:gd name="T51" fmla="*/ 3999 h 102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1372" h="1022">
                    <a:moveTo>
                      <a:pt x="1371" y="0"/>
                    </a:moveTo>
                    <a:lnTo>
                      <a:pt x="0" y="0"/>
                    </a:lnTo>
                    <a:lnTo>
                      <a:pt x="0" y="1023"/>
                    </a:lnTo>
                    <a:lnTo>
                      <a:pt x="1371" y="1023"/>
                    </a:lnTo>
                    <a:lnTo>
                      <a:pt x="1371" y="1020"/>
                    </a:lnTo>
                    <a:lnTo>
                      <a:pt x="4" y="1020"/>
                    </a:lnTo>
                    <a:lnTo>
                      <a:pt x="2" y="1018"/>
                    </a:lnTo>
                    <a:lnTo>
                      <a:pt x="4" y="1018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1371" y="3"/>
                    </a:lnTo>
                    <a:lnTo>
                      <a:pt x="1371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20"/>
            <p:cNvGrpSpPr>
              <a:grpSpLocks/>
            </p:cNvGrpSpPr>
            <p:nvPr/>
          </p:nvGrpSpPr>
          <p:grpSpPr bwMode="auto">
            <a:xfrm>
              <a:off x="1794" y="5017"/>
              <a:ext cx="2" cy="2"/>
              <a:chOff x="1794" y="5017"/>
              <a:chExt cx="2" cy="2"/>
            </a:xfrm>
          </p:grpSpPr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1794" y="5017"/>
                <a:ext cx="2" cy="2"/>
              </a:xfrm>
              <a:custGeom>
                <a:avLst/>
                <a:gdLst>
                  <a:gd name="T0" fmla="+- 0 1796 1794"/>
                  <a:gd name="T1" fmla="*/ T0 w 2"/>
                  <a:gd name="T2" fmla="+- 0 5017 5017"/>
                  <a:gd name="T3" fmla="*/ 5017 h 2"/>
                  <a:gd name="T4" fmla="+- 0 1794 1794"/>
                  <a:gd name="T5" fmla="*/ T4 w 2"/>
                  <a:gd name="T6" fmla="+- 0 5017 5017"/>
                  <a:gd name="T7" fmla="*/ 5017 h 2"/>
                  <a:gd name="T8" fmla="+- 0 1796 1794"/>
                  <a:gd name="T9" fmla="*/ T8 w 2"/>
                  <a:gd name="T10" fmla="+- 0 5019 5017"/>
                  <a:gd name="T11" fmla="*/ 5019 h 2"/>
                  <a:gd name="T12" fmla="+- 0 1796 1794"/>
                  <a:gd name="T13" fmla="*/ T12 w 2"/>
                  <a:gd name="T14" fmla="+- 0 5017 5017"/>
                  <a:gd name="T15" fmla="*/ 5017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1796" y="5018"/>
              <a:ext cx="1362" cy="2"/>
              <a:chOff x="1796" y="5018"/>
              <a:chExt cx="1362" cy="2"/>
            </a:xfrm>
          </p:grpSpPr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1796" y="5018"/>
                <a:ext cx="1362" cy="2"/>
              </a:xfrm>
              <a:custGeom>
                <a:avLst/>
                <a:gdLst>
                  <a:gd name="T0" fmla="+- 0 1796 1796"/>
                  <a:gd name="T1" fmla="*/ T0 w 1362"/>
                  <a:gd name="T2" fmla="+- 0 3158 1796"/>
                  <a:gd name="T3" fmla="*/ T2 w 136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362">
                    <a:moveTo>
                      <a:pt x="0" y="0"/>
                    </a:moveTo>
                    <a:lnTo>
                      <a:pt x="1362" y="0"/>
                    </a:lnTo>
                  </a:path>
                </a:pathLst>
              </a:custGeom>
              <a:noFill/>
              <a:ln w="2794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1" name="Group 22"/>
            <p:cNvGrpSpPr>
              <a:grpSpLocks/>
            </p:cNvGrpSpPr>
            <p:nvPr/>
          </p:nvGrpSpPr>
          <p:grpSpPr bwMode="auto">
            <a:xfrm>
              <a:off x="3158" y="4002"/>
              <a:ext cx="2" cy="1018"/>
              <a:chOff x="3158" y="4002"/>
              <a:chExt cx="2" cy="1018"/>
            </a:xfrm>
          </p:grpSpPr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3158" y="4002"/>
                <a:ext cx="2" cy="1018"/>
              </a:xfrm>
              <a:custGeom>
                <a:avLst/>
                <a:gdLst>
                  <a:gd name="T0" fmla="+- 0 4002 4002"/>
                  <a:gd name="T1" fmla="*/ 4002 h 1018"/>
                  <a:gd name="T2" fmla="+- 0 5019 4002"/>
                  <a:gd name="T3" fmla="*/ 5019 h 1018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018">
                    <a:moveTo>
                      <a:pt x="0" y="0"/>
                    </a:moveTo>
                    <a:lnTo>
                      <a:pt x="0" y="1017"/>
                    </a:lnTo>
                  </a:path>
                </a:pathLst>
              </a:custGeom>
              <a:noFill/>
              <a:ln w="1270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3158" y="5017"/>
              <a:ext cx="5" cy="2"/>
              <a:chOff x="3158" y="5017"/>
              <a:chExt cx="5" cy="2"/>
            </a:xfrm>
          </p:grpSpPr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3158" y="5017"/>
                <a:ext cx="5" cy="2"/>
              </a:xfrm>
              <a:custGeom>
                <a:avLst/>
                <a:gdLst>
                  <a:gd name="T0" fmla="+- 0 3163 3158"/>
                  <a:gd name="T1" fmla="*/ T0 w 5"/>
                  <a:gd name="T2" fmla="+- 0 5017 5017"/>
                  <a:gd name="T3" fmla="*/ 5017 h 2"/>
                  <a:gd name="T4" fmla="+- 0 3161 3158"/>
                  <a:gd name="T5" fmla="*/ T4 w 5"/>
                  <a:gd name="T6" fmla="+- 0 5017 5017"/>
                  <a:gd name="T7" fmla="*/ 5017 h 2"/>
                  <a:gd name="T8" fmla="+- 0 3158 3158"/>
                  <a:gd name="T9" fmla="*/ T8 w 5"/>
                  <a:gd name="T10" fmla="+- 0 5019 5017"/>
                  <a:gd name="T11" fmla="*/ 5019 h 2"/>
                  <a:gd name="T12" fmla="+- 0 3163 3158"/>
                  <a:gd name="T13" fmla="*/ T12 w 5"/>
                  <a:gd name="T14" fmla="+- 0 5019 5017"/>
                  <a:gd name="T15" fmla="*/ 5019 h 2"/>
                  <a:gd name="T16" fmla="+- 0 3163 3158"/>
                  <a:gd name="T17" fmla="*/ T16 w 5"/>
                  <a:gd name="T18" fmla="+- 0 5017 5017"/>
                  <a:gd name="T19" fmla="*/ 5017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24"/>
            <p:cNvGrpSpPr>
              <a:grpSpLocks/>
            </p:cNvGrpSpPr>
            <p:nvPr/>
          </p:nvGrpSpPr>
          <p:grpSpPr bwMode="auto">
            <a:xfrm>
              <a:off x="1794" y="4002"/>
              <a:ext cx="2" cy="2"/>
              <a:chOff x="1794" y="4002"/>
              <a:chExt cx="2" cy="2"/>
            </a:xfrm>
          </p:grpSpPr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1794" y="4002"/>
                <a:ext cx="2" cy="2"/>
              </a:xfrm>
              <a:custGeom>
                <a:avLst/>
                <a:gdLst>
                  <a:gd name="T0" fmla="+- 0 1796 1794"/>
                  <a:gd name="T1" fmla="*/ T0 w 2"/>
                  <a:gd name="T2" fmla="+- 0 4002 4002"/>
                  <a:gd name="T3" fmla="*/ 4002 h 2"/>
                  <a:gd name="T4" fmla="+- 0 1794 1794"/>
                  <a:gd name="T5" fmla="*/ T4 w 2"/>
                  <a:gd name="T6" fmla="+- 0 4004 4002"/>
                  <a:gd name="T7" fmla="*/ 4004 h 2"/>
                  <a:gd name="T8" fmla="+- 0 1796 1794"/>
                  <a:gd name="T9" fmla="*/ T8 w 2"/>
                  <a:gd name="T10" fmla="+- 0 4004 4002"/>
                  <a:gd name="T11" fmla="*/ 4004 h 2"/>
                  <a:gd name="T12" fmla="+- 0 1796 1794"/>
                  <a:gd name="T13" fmla="*/ T12 w 2"/>
                  <a:gd name="T14" fmla="+- 0 4002 4002"/>
                  <a:gd name="T15" fmla="*/ 400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5"/>
            <p:cNvGrpSpPr>
              <a:grpSpLocks/>
            </p:cNvGrpSpPr>
            <p:nvPr/>
          </p:nvGrpSpPr>
          <p:grpSpPr bwMode="auto">
            <a:xfrm>
              <a:off x="1796" y="4003"/>
              <a:ext cx="1362" cy="2"/>
              <a:chOff x="1796" y="4003"/>
              <a:chExt cx="1362" cy="2"/>
            </a:xfrm>
          </p:grpSpPr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1796" y="4003"/>
                <a:ext cx="1362" cy="2"/>
              </a:xfrm>
              <a:custGeom>
                <a:avLst/>
                <a:gdLst>
                  <a:gd name="T0" fmla="+- 0 1796 1796"/>
                  <a:gd name="T1" fmla="*/ T0 w 1362"/>
                  <a:gd name="T2" fmla="+- 0 3158 1796"/>
                  <a:gd name="T3" fmla="*/ T2 w 136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362">
                    <a:moveTo>
                      <a:pt x="0" y="0"/>
                    </a:moveTo>
                    <a:lnTo>
                      <a:pt x="1362" y="0"/>
                    </a:lnTo>
                  </a:path>
                </a:pathLst>
              </a:custGeom>
              <a:noFill/>
              <a:ln w="2794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3158" y="4002"/>
              <a:ext cx="2011" cy="1006"/>
              <a:chOff x="3158" y="4002"/>
              <a:chExt cx="2011" cy="1006"/>
            </a:xfrm>
          </p:grpSpPr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3158" y="4002"/>
                <a:ext cx="5" cy="2"/>
              </a:xfrm>
              <a:custGeom>
                <a:avLst/>
                <a:gdLst>
                  <a:gd name="T0" fmla="+- 0 3163 3158"/>
                  <a:gd name="T1" fmla="*/ T0 w 5"/>
                  <a:gd name="T2" fmla="+- 0 4002 4002"/>
                  <a:gd name="T3" fmla="*/ 4002 h 2"/>
                  <a:gd name="T4" fmla="+- 0 3158 3158"/>
                  <a:gd name="T5" fmla="*/ T4 w 5"/>
                  <a:gd name="T6" fmla="+- 0 4002 4002"/>
                  <a:gd name="T7" fmla="*/ 4002 h 2"/>
                  <a:gd name="T8" fmla="+- 0 3161 3158"/>
                  <a:gd name="T9" fmla="*/ T8 w 5"/>
                  <a:gd name="T10" fmla="+- 0 4004 4002"/>
                  <a:gd name="T11" fmla="*/ 4004 h 2"/>
                  <a:gd name="T12" fmla="+- 0 3163 3158"/>
                  <a:gd name="T13" fmla="*/ T12 w 5"/>
                  <a:gd name="T14" fmla="+- 0 4004 4002"/>
                  <a:gd name="T15" fmla="*/ 4004 h 2"/>
                  <a:gd name="T16" fmla="+- 0 3163 3158"/>
                  <a:gd name="T17" fmla="*/ T16 w 5"/>
                  <a:gd name="T18" fmla="+- 0 4002 4002"/>
                  <a:gd name="T19" fmla="*/ 400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pic>
            <p:nvPicPr>
              <p:cNvPr id="47" name="Picture 4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7" y="4004"/>
                <a:ext cx="1502" cy="10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" name="Group 27"/>
            <p:cNvGrpSpPr>
              <a:grpSpLocks/>
            </p:cNvGrpSpPr>
            <p:nvPr/>
          </p:nvGrpSpPr>
          <p:grpSpPr bwMode="auto">
            <a:xfrm>
              <a:off x="3662" y="3999"/>
              <a:ext cx="1512" cy="1014"/>
              <a:chOff x="3662" y="3999"/>
              <a:chExt cx="1512" cy="1014"/>
            </a:xfrm>
          </p:grpSpPr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3662" y="3999"/>
                <a:ext cx="1512" cy="1014"/>
              </a:xfrm>
              <a:custGeom>
                <a:avLst/>
                <a:gdLst>
                  <a:gd name="T0" fmla="+- 0 5174 3662"/>
                  <a:gd name="T1" fmla="*/ T0 w 1512"/>
                  <a:gd name="T2" fmla="+- 0 3999 3999"/>
                  <a:gd name="T3" fmla="*/ 3999 h 1014"/>
                  <a:gd name="T4" fmla="+- 0 3662 3662"/>
                  <a:gd name="T5" fmla="*/ T4 w 1512"/>
                  <a:gd name="T6" fmla="+- 0 3999 3999"/>
                  <a:gd name="T7" fmla="*/ 3999 h 1014"/>
                  <a:gd name="T8" fmla="+- 0 3662 3662"/>
                  <a:gd name="T9" fmla="*/ T8 w 1512"/>
                  <a:gd name="T10" fmla="+- 0 5013 3999"/>
                  <a:gd name="T11" fmla="*/ 5013 h 1014"/>
                  <a:gd name="T12" fmla="+- 0 5174 3662"/>
                  <a:gd name="T13" fmla="*/ T12 w 1512"/>
                  <a:gd name="T14" fmla="+- 0 5013 3999"/>
                  <a:gd name="T15" fmla="*/ 5013 h 1014"/>
                  <a:gd name="T16" fmla="+- 0 5174 3662"/>
                  <a:gd name="T17" fmla="*/ T16 w 1512"/>
                  <a:gd name="T18" fmla="+- 0 5011 3999"/>
                  <a:gd name="T19" fmla="*/ 5011 h 1014"/>
                  <a:gd name="T20" fmla="+- 0 3667 3662"/>
                  <a:gd name="T21" fmla="*/ T20 w 1512"/>
                  <a:gd name="T22" fmla="+- 0 5011 3999"/>
                  <a:gd name="T23" fmla="*/ 5011 h 1014"/>
                  <a:gd name="T24" fmla="+- 0 3665 3662"/>
                  <a:gd name="T25" fmla="*/ T24 w 1512"/>
                  <a:gd name="T26" fmla="+- 0 5009 3999"/>
                  <a:gd name="T27" fmla="*/ 5009 h 1014"/>
                  <a:gd name="T28" fmla="+- 0 3667 3662"/>
                  <a:gd name="T29" fmla="*/ T28 w 1512"/>
                  <a:gd name="T30" fmla="+- 0 5009 3999"/>
                  <a:gd name="T31" fmla="*/ 5009 h 1014"/>
                  <a:gd name="T32" fmla="+- 0 3667 3662"/>
                  <a:gd name="T33" fmla="*/ T32 w 1512"/>
                  <a:gd name="T34" fmla="+- 0 4004 3999"/>
                  <a:gd name="T35" fmla="*/ 4004 h 1014"/>
                  <a:gd name="T36" fmla="+- 0 3665 3662"/>
                  <a:gd name="T37" fmla="*/ T36 w 1512"/>
                  <a:gd name="T38" fmla="+- 0 4004 3999"/>
                  <a:gd name="T39" fmla="*/ 4004 h 1014"/>
                  <a:gd name="T40" fmla="+- 0 3667 3662"/>
                  <a:gd name="T41" fmla="*/ T40 w 1512"/>
                  <a:gd name="T42" fmla="+- 0 4002 3999"/>
                  <a:gd name="T43" fmla="*/ 4002 h 1014"/>
                  <a:gd name="T44" fmla="+- 0 5174 3662"/>
                  <a:gd name="T45" fmla="*/ T44 w 1512"/>
                  <a:gd name="T46" fmla="+- 0 4002 3999"/>
                  <a:gd name="T47" fmla="*/ 4002 h 1014"/>
                  <a:gd name="T48" fmla="+- 0 5174 3662"/>
                  <a:gd name="T49" fmla="*/ T48 w 1512"/>
                  <a:gd name="T50" fmla="+- 0 3999 3999"/>
                  <a:gd name="T51" fmla="*/ 3999 h 101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</a:cxnLst>
                <a:rect l="0" t="0" r="r" b="b"/>
                <a:pathLst>
                  <a:path w="1512" h="1014">
                    <a:moveTo>
                      <a:pt x="1512" y="0"/>
                    </a:moveTo>
                    <a:lnTo>
                      <a:pt x="0" y="0"/>
                    </a:lnTo>
                    <a:lnTo>
                      <a:pt x="0" y="1014"/>
                    </a:lnTo>
                    <a:lnTo>
                      <a:pt x="1512" y="1014"/>
                    </a:lnTo>
                    <a:lnTo>
                      <a:pt x="1512" y="1012"/>
                    </a:lnTo>
                    <a:lnTo>
                      <a:pt x="5" y="1012"/>
                    </a:lnTo>
                    <a:lnTo>
                      <a:pt x="3" y="1010"/>
                    </a:lnTo>
                    <a:lnTo>
                      <a:pt x="5" y="101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1512" y="3"/>
                    </a:lnTo>
                    <a:lnTo>
                      <a:pt x="151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8"/>
            <p:cNvGrpSpPr>
              <a:grpSpLocks/>
            </p:cNvGrpSpPr>
            <p:nvPr/>
          </p:nvGrpSpPr>
          <p:grpSpPr bwMode="auto">
            <a:xfrm>
              <a:off x="3665" y="5009"/>
              <a:ext cx="2" cy="2"/>
              <a:chOff x="3665" y="5009"/>
              <a:chExt cx="2" cy="2"/>
            </a:xfrm>
          </p:grpSpPr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3665" y="5009"/>
                <a:ext cx="2" cy="2"/>
              </a:xfrm>
              <a:custGeom>
                <a:avLst/>
                <a:gdLst>
                  <a:gd name="T0" fmla="+- 0 3667 3665"/>
                  <a:gd name="T1" fmla="*/ T0 w 2"/>
                  <a:gd name="T2" fmla="+- 0 5009 5009"/>
                  <a:gd name="T3" fmla="*/ 5009 h 2"/>
                  <a:gd name="T4" fmla="+- 0 3665 3665"/>
                  <a:gd name="T5" fmla="*/ T4 w 2"/>
                  <a:gd name="T6" fmla="+- 0 5009 5009"/>
                  <a:gd name="T7" fmla="*/ 5009 h 2"/>
                  <a:gd name="T8" fmla="+- 0 3667 3665"/>
                  <a:gd name="T9" fmla="*/ T8 w 2"/>
                  <a:gd name="T10" fmla="+- 0 5011 5009"/>
                  <a:gd name="T11" fmla="*/ 5011 h 2"/>
                  <a:gd name="T12" fmla="+- 0 3667 3665"/>
                  <a:gd name="T13" fmla="*/ T12 w 2"/>
                  <a:gd name="T14" fmla="+- 0 5009 5009"/>
                  <a:gd name="T15" fmla="*/ 500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29"/>
            <p:cNvGrpSpPr>
              <a:grpSpLocks/>
            </p:cNvGrpSpPr>
            <p:nvPr/>
          </p:nvGrpSpPr>
          <p:grpSpPr bwMode="auto">
            <a:xfrm>
              <a:off x="3667" y="5010"/>
              <a:ext cx="1502" cy="2"/>
              <a:chOff x="3667" y="5010"/>
              <a:chExt cx="1502" cy="2"/>
            </a:xfrm>
          </p:grpSpPr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667" y="5010"/>
                <a:ext cx="1502" cy="2"/>
              </a:xfrm>
              <a:custGeom>
                <a:avLst/>
                <a:gdLst>
                  <a:gd name="T0" fmla="+- 0 3667 3667"/>
                  <a:gd name="T1" fmla="*/ T0 w 1502"/>
                  <a:gd name="T2" fmla="+- 0 5170 3667"/>
                  <a:gd name="T3" fmla="*/ T2 w 150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502">
                    <a:moveTo>
                      <a:pt x="0" y="0"/>
                    </a:moveTo>
                    <a:lnTo>
                      <a:pt x="1503" y="0"/>
                    </a:lnTo>
                  </a:path>
                </a:pathLst>
              </a:custGeom>
              <a:noFill/>
              <a:ln w="2794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30"/>
            <p:cNvGrpSpPr>
              <a:grpSpLocks/>
            </p:cNvGrpSpPr>
            <p:nvPr/>
          </p:nvGrpSpPr>
          <p:grpSpPr bwMode="auto">
            <a:xfrm>
              <a:off x="5170" y="4002"/>
              <a:ext cx="2" cy="1009"/>
              <a:chOff x="5170" y="4002"/>
              <a:chExt cx="2" cy="1009"/>
            </a:xfrm>
          </p:grpSpPr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5170" y="4002"/>
                <a:ext cx="2" cy="1009"/>
              </a:xfrm>
              <a:custGeom>
                <a:avLst/>
                <a:gdLst>
                  <a:gd name="T0" fmla="+- 0 4002 4002"/>
                  <a:gd name="T1" fmla="*/ 4002 h 1009"/>
                  <a:gd name="T2" fmla="+- 0 5011 4002"/>
                  <a:gd name="T3" fmla="*/ 5011 h 1009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009">
                    <a:moveTo>
                      <a:pt x="0" y="0"/>
                    </a:moveTo>
                    <a:lnTo>
                      <a:pt x="0" y="1009"/>
                    </a:lnTo>
                  </a:path>
                </a:pathLst>
              </a:custGeom>
              <a:noFill/>
              <a:ln w="1270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31"/>
            <p:cNvGrpSpPr>
              <a:grpSpLocks/>
            </p:cNvGrpSpPr>
            <p:nvPr/>
          </p:nvGrpSpPr>
          <p:grpSpPr bwMode="auto">
            <a:xfrm>
              <a:off x="5170" y="5009"/>
              <a:ext cx="5" cy="2"/>
              <a:chOff x="5170" y="5009"/>
              <a:chExt cx="5" cy="2"/>
            </a:xfrm>
          </p:grpSpPr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5170" y="5009"/>
                <a:ext cx="5" cy="2"/>
              </a:xfrm>
              <a:custGeom>
                <a:avLst/>
                <a:gdLst>
                  <a:gd name="T0" fmla="+- 0 5174 5170"/>
                  <a:gd name="T1" fmla="*/ T0 w 5"/>
                  <a:gd name="T2" fmla="+- 0 5009 5009"/>
                  <a:gd name="T3" fmla="*/ 5009 h 2"/>
                  <a:gd name="T4" fmla="+- 0 5172 5170"/>
                  <a:gd name="T5" fmla="*/ T4 w 5"/>
                  <a:gd name="T6" fmla="+- 0 5009 5009"/>
                  <a:gd name="T7" fmla="*/ 5009 h 2"/>
                  <a:gd name="T8" fmla="+- 0 5170 5170"/>
                  <a:gd name="T9" fmla="*/ T8 w 5"/>
                  <a:gd name="T10" fmla="+- 0 5011 5009"/>
                  <a:gd name="T11" fmla="*/ 5011 h 2"/>
                  <a:gd name="T12" fmla="+- 0 5174 5170"/>
                  <a:gd name="T13" fmla="*/ T12 w 5"/>
                  <a:gd name="T14" fmla="+- 0 5011 5009"/>
                  <a:gd name="T15" fmla="*/ 5011 h 2"/>
                  <a:gd name="T16" fmla="+- 0 5174 5170"/>
                  <a:gd name="T17" fmla="*/ T16 w 5"/>
                  <a:gd name="T18" fmla="+- 0 5009 5009"/>
                  <a:gd name="T19" fmla="*/ 5009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1" name="Group 32"/>
            <p:cNvGrpSpPr>
              <a:grpSpLocks/>
            </p:cNvGrpSpPr>
            <p:nvPr/>
          </p:nvGrpSpPr>
          <p:grpSpPr bwMode="auto">
            <a:xfrm>
              <a:off x="3665" y="4002"/>
              <a:ext cx="2" cy="2"/>
              <a:chOff x="3665" y="4002"/>
              <a:chExt cx="2" cy="2"/>
            </a:xfrm>
          </p:grpSpPr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3665" y="4002"/>
                <a:ext cx="2" cy="2"/>
              </a:xfrm>
              <a:custGeom>
                <a:avLst/>
                <a:gdLst>
                  <a:gd name="T0" fmla="+- 0 3667 3665"/>
                  <a:gd name="T1" fmla="*/ T0 w 2"/>
                  <a:gd name="T2" fmla="+- 0 4002 4002"/>
                  <a:gd name="T3" fmla="*/ 4002 h 2"/>
                  <a:gd name="T4" fmla="+- 0 3665 3665"/>
                  <a:gd name="T5" fmla="*/ T4 w 2"/>
                  <a:gd name="T6" fmla="+- 0 4004 4002"/>
                  <a:gd name="T7" fmla="*/ 4004 h 2"/>
                  <a:gd name="T8" fmla="+- 0 3667 3665"/>
                  <a:gd name="T9" fmla="*/ T8 w 2"/>
                  <a:gd name="T10" fmla="+- 0 4004 4002"/>
                  <a:gd name="T11" fmla="*/ 4004 h 2"/>
                  <a:gd name="T12" fmla="+- 0 3667 3665"/>
                  <a:gd name="T13" fmla="*/ T12 w 2"/>
                  <a:gd name="T14" fmla="+- 0 4002 4002"/>
                  <a:gd name="T15" fmla="*/ 400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2" name="Group 33"/>
            <p:cNvGrpSpPr>
              <a:grpSpLocks/>
            </p:cNvGrpSpPr>
            <p:nvPr/>
          </p:nvGrpSpPr>
          <p:grpSpPr bwMode="auto">
            <a:xfrm>
              <a:off x="3667" y="4003"/>
              <a:ext cx="1502" cy="2"/>
              <a:chOff x="3667" y="4003"/>
              <a:chExt cx="1502" cy="2"/>
            </a:xfrm>
          </p:grpSpPr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667" y="4003"/>
                <a:ext cx="1502" cy="2"/>
              </a:xfrm>
              <a:custGeom>
                <a:avLst/>
                <a:gdLst>
                  <a:gd name="T0" fmla="+- 0 3667 3667"/>
                  <a:gd name="T1" fmla="*/ T0 w 1502"/>
                  <a:gd name="T2" fmla="+- 0 5170 3667"/>
                  <a:gd name="T3" fmla="*/ T2 w 1502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1502">
                    <a:moveTo>
                      <a:pt x="0" y="0"/>
                    </a:moveTo>
                    <a:lnTo>
                      <a:pt x="1503" y="0"/>
                    </a:lnTo>
                  </a:path>
                </a:pathLst>
              </a:custGeom>
              <a:noFill/>
              <a:ln w="2794">
                <a:solidFill>
                  <a:srgbClr val="4E80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34"/>
            <p:cNvGrpSpPr>
              <a:grpSpLocks/>
            </p:cNvGrpSpPr>
            <p:nvPr/>
          </p:nvGrpSpPr>
          <p:grpSpPr bwMode="auto">
            <a:xfrm>
              <a:off x="5170" y="4002"/>
              <a:ext cx="5" cy="2"/>
              <a:chOff x="5170" y="4002"/>
              <a:chExt cx="5" cy="2"/>
            </a:xfrm>
          </p:grpSpPr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5170" y="4002"/>
                <a:ext cx="5" cy="2"/>
              </a:xfrm>
              <a:custGeom>
                <a:avLst/>
                <a:gdLst>
                  <a:gd name="T0" fmla="+- 0 5174 5170"/>
                  <a:gd name="T1" fmla="*/ T0 w 5"/>
                  <a:gd name="T2" fmla="+- 0 4002 4002"/>
                  <a:gd name="T3" fmla="*/ 4002 h 2"/>
                  <a:gd name="T4" fmla="+- 0 5170 5170"/>
                  <a:gd name="T5" fmla="*/ T4 w 5"/>
                  <a:gd name="T6" fmla="+- 0 4002 4002"/>
                  <a:gd name="T7" fmla="*/ 4002 h 2"/>
                  <a:gd name="T8" fmla="+- 0 5172 5170"/>
                  <a:gd name="T9" fmla="*/ T8 w 5"/>
                  <a:gd name="T10" fmla="+- 0 4004 4002"/>
                  <a:gd name="T11" fmla="*/ 4004 h 2"/>
                  <a:gd name="T12" fmla="+- 0 5174 5170"/>
                  <a:gd name="T13" fmla="*/ T12 w 5"/>
                  <a:gd name="T14" fmla="+- 0 4004 4002"/>
                  <a:gd name="T15" fmla="*/ 4004 h 2"/>
                  <a:gd name="T16" fmla="+- 0 5174 5170"/>
                  <a:gd name="T17" fmla="*/ T16 w 5"/>
                  <a:gd name="T18" fmla="+- 0 4002 4002"/>
                  <a:gd name="T19" fmla="*/ 4002 h 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4E8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4" name="Group 35"/>
            <p:cNvGrpSpPr>
              <a:grpSpLocks/>
            </p:cNvGrpSpPr>
            <p:nvPr/>
          </p:nvGrpSpPr>
          <p:grpSpPr bwMode="auto">
            <a:xfrm>
              <a:off x="1320" y="1968"/>
              <a:ext cx="4415" cy="3307"/>
              <a:chOff x="1320" y="1968"/>
              <a:chExt cx="4415" cy="3307"/>
            </a:xfrm>
          </p:grpSpPr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1320" y="1968"/>
                <a:ext cx="4415" cy="3307"/>
              </a:xfrm>
              <a:custGeom>
                <a:avLst/>
                <a:gdLst>
                  <a:gd name="T0" fmla="+- 0 5735 1320"/>
                  <a:gd name="T1" fmla="*/ T0 w 4415"/>
                  <a:gd name="T2" fmla="+- 0 1968 1968"/>
                  <a:gd name="T3" fmla="*/ 1968 h 3307"/>
                  <a:gd name="T4" fmla="+- 0 1320 1320"/>
                  <a:gd name="T5" fmla="*/ T4 w 4415"/>
                  <a:gd name="T6" fmla="+- 0 1968 1968"/>
                  <a:gd name="T7" fmla="*/ 1968 h 3307"/>
                  <a:gd name="T8" fmla="+- 0 1320 1320"/>
                  <a:gd name="T9" fmla="*/ T8 w 4415"/>
                  <a:gd name="T10" fmla="+- 0 5275 1968"/>
                  <a:gd name="T11" fmla="*/ 5275 h 3307"/>
                  <a:gd name="T12" fmla="+- 0 5735 1320"/>
                  <a:gd name="T13" fmla="*/ T12 w 4415"/>
                  <a:gd name="T14" fmla="+- 0 5275 1968"/>
                  <a:gd name="T15" fmla="*/ 5275 h 3307"/>
                  <a:gd name="T16" fmla="+- 0 5735 1320"/>
                  <a:gd name="T17" fmla="*/ T16 w 4415"/>
                  <a:gd name="T18" fmla="+- 0 1968 1968"/>
                  <a:gd name="T19" fmla="*/ 1968 h 330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4415" h="3307">
                    <a:moveTo>
                      <a:pt x="4415" y="0"/>
                    </a:moveTo>
                    <a:lnTo>
                      <a:pt x="0" y="0"/>
                    </a:lnTo>
                    <a:lnTo>
                      <a:pt x="0" y="3307"/>
                    </a:lnTo>
                    <a:lnTo>
                      <a:pt x="4415" y="3307"/>
                    </a:lnTo>
                    <a:lnTo>
                      <a:pt x="4415" y="0"/>
                    </a:lnTo>
                    <a:close/>
                  </a:path>
                </a:pathLst>
              </a:custGeom>
              <a:noFill/>
              <a:ln w="1295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3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0" y="1397000"/>
          <a:ext cx="678180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0900"/>
                <a:gridCol w="33909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CLASSIFICATION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MOIST RIBBON METHOS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SAND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b="1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SANDY LOAM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b="1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LOAM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b="1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68598"/>
              </p:ext>
            </p:extLst>
          </p:nvPr>
        </p:nvGraphicFramePr>
        <p:xfrm>
          <a:off x="381000" y="1600200"/>
          <a:ext cx="83058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563"/>
                <a:gridCol w="57102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CLASSIFICATION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MOIST RIBBON METHOS</a:t>
                      </a:r>
                      <a:endParaRPr lang="en-US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SILT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Tendency to ribbon with a</a:t>
                      </a:r>
                    </a:p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broken appearance; feels smooth.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SILT LOAM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 will not ribbon, but it has a broken appearance,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CLAY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Forms long, thin, flexible ribbons.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CLAY LOAM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Forms a thin ribbon that readily breaks, barely sustaining its own weight.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227916"/>
              </p:ext>
            </p:extLst>
          </p:nvPr>
        </p:nvGraphicFramePr>
        <p:xfrm>
          <a:off x="381000" y="1432560"/>
          <a:ext cx="830580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CLASSIFICATION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MOIST RIBBON METHOS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SAND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SILT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Tendency to ribbon with a</a:t>
                      </a:r>
                    </a:p>
                    <a:p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broken appearance;</a:t>
                      </a:r>
                    </a:p>
                    <a:p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feels smooth.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CLAY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Forms long, thin, flexible ribbons.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SANDY LOAM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LOAM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Cannot be </a:t>
                      </a:r>
                      <a:r>
                        <a:rPr lang="en-US" sz="2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ribboned</a:t>
                      </a:r>
                      <a:r>
                        <a:rPr lang="en-US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37952" y="1838575"/>
            <a:ext cx="77724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Thanks for your attention</a:t>
            </a:r>
            <a:endParaRPr lang="en-US" sz="4000" b="1" dirty="0"/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452252" y="3186728"/>
            <a:ext cx="7772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1430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12123"/>
              </a:buClr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1212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1212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1212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1212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/>
              <a:t>Questions??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8337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Soil Erosion</a:t>
            </a:r>
            <a:endParaRPr lang="en-US" sz="5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2055</Words>
  <Application>Microsoft Office PowerPoint</Application>
  <PresentationFormat>On-screen Show (4:3)</PresentationFormat>
  <Paragraphs>331</Paragraphs>
  <Slides>83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83</vt:i4>
      </vt:variant>
    </vt:vector>
  </HeadingPairs>
  <TitlesOfParts>
    <vt:vector size="93" baseType="lpstr">
      <vt:lpstr>Arial</vt:lpstr>
      <vt:lpstr>Arial Black</vt:lpstr>
      <vt:lpstr>Arial Narrow</vt:lpstr>
      <vt:lpstr>Calibri</vt:lpstr>
      <vt:lpstr>Gill Sans</vt:lpstr>
      <vt:lpstr>Times New Roman</vt:lpstr>
      <vt:lpstr>Verdana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Soil Erosion</vt:lpstr>
      <vt:lpstr>PowerPoint Presentation</vt:lpstr>
      <vt:lpstr>Stages of Water Erosion</vt:lpstr>
      <vt:lpstr>Sheet Erosion</vt:lpstr>
      <vt:lpstr>Erosion Types </vt:lpstr>
      <vt:lpstr>Erosion Type</vt:lpstr>
      <vt:lpstr>Gully Erosion</vt:lpstr>
      <vt:lpstr>Types of water  erosion</vt:lpstr>
      <vt:lpstr>Signs or evidence of water erosion (1/2)</vt:lpstr>
      <vt:lpstr>Signs or evidence of erosion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Problems caused by soil erosion (1/2)</vt:lpstr>
      <vt:lpstr>Problems caused by soil erosion (2/2)</vt:lpstr>
      <vt:lpstr>Erosion Control</vt:lpstr>
      <vt:lpstr>Cropping methods</vt:lpstr>
      <vt:lpstr>       Cover cropping         Strip cropping</vt:lpstr>
      <vt:lpstr>Strip cropping</vt:lpstr>
      <vt:lpstr>PowerPoint Presentation</vt:lpstr>
      <vt:lpstr>Stone lines</vt:lpstr>
      <vt:lpstr> Tillage Methods </vt:lpstr>
      <vt:lpstr>            Tied Ridges             Broadbed and furrow                         Green manuring</vt:lpstr>
      <vt:lpstr>Conservation tillage</vt:lpstr>
      <vt:lpstr>Technical methods</vt:lpstr>
      <vt:lpstr>PowerPoint Presentation</vt:lpstr>
      <vt:lpstr>Stone bunds</vt:lpstr>
      <vt:lpstr>Field showing stone bunds</vt:lpstr>
      <vt:lpstr>Stone bunds</vt:lpstr>
      <vt:lpstr>PowerPoint Presentation</vt:lpstr>
      <vt:lpstr>PowerPoint Presentation</vt:lpstr>
      <vt:lpstr>Contour farming     Trash lines    Grass strips</vt:lpstr>
      <vt:lpstr>PowerPoint Presentation</vt:lpstr>
      <vt:lpstr>PowerPoint Presentation</vt:lpstr>
      <vt:lpstr>In-situ Rainwater Conservation</vt:lpstr>
      <vt:lpstr>PowerPoint Presentation</vt:lpstr>
      <vt:lpstr>PowerPoint Presentation</vt:lpstr>
      <vt:lpstr>PowerPoint Presentation</vt:lpstr>
      <vt:lpstr>A-frame</vt:lpstr>
      <vt:lpstr>A-frame (1/9)</vt:lpstr>
      <vt:lpstr>A-frame (2/9)</vt:lpstr>
      <vt:lpstr>Fixing the A-frame</vt:lpstr>
      <vt:lpstr>A-frame (4/9)</vt:lpstr>
      <vt:lpstr>A-frame (5/9)</vt:lpstr>
      <vt:lpstr>A-frame (6/9)</vt:lpstr>
      <vt:lpstr>Calibrating the A-frame</vt:lpstr>
      <vt:lpstr>PowerPoint Presentation</vt:lpstr>
      <vt:lpstr>Line Level</vt:lpstr>
      <vt:lpstr>Line Level</vt:lpstr>
      <vt:lpstr>Line Level</vt:lpstr>
      <vt:lpstr>Line Level</vt:lpstr>
      <vt:lpstr>Constructing the line level</vt:lpstr>
      <vt:lpstr>Line Level</vt:lpstr>
      <vt:lpstr>Line Level</vt:lpstr>
      <vt:lpstr>Marking a contour with a line level</vt:lpstr>
      <vt:lpstr>Line level</vt:lpstr>
      <vt:lpstr>Line Level</vt:lpstr>
      <vt:lpstr>Line Level</vt:lpstr>
      <vt:lpstr>Measuring percentage slope of gradient</vt:lpstr>
      <vt:lpstr>PowerPoint Presentation</vt:lpstr>
      <vt:lpstr>Knowing your soils</vt:lpstr>
      <vt:lpstr>PowerPoint Presentation</vt:lpstr>
      <vt:lpstr>SOIL </vt:lpstr>
      <vt:lpstr>WHY STUDY THE SOIL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15</dc:creator>
  <cp:lastModifiedBy>Kizito, Fred</cp:lastModifiedBy>
  <cp:revision>20</cp:revision>
  <dcterms:created xsi:type="dcterms:W3CDTF">2017-11-07T05:15:33Z</dcterms:created>
  <dcterms:modified xsi:type="dcterms:W3CDTF">2017-11-09T19:48:10Z</dcterms:modified>
</cp:coreProperties>
</file>